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0"/>
  </p:notesMasterIdLst>
  <p:sldIdLst>
    <p:sldId id="266" r:id="rId2"/>
    <p:sldId id="380" r:id="rId3"/>
    <p:sldId id="276" r:id="rId4"/>
    <p:sldId id="277" r:id="rId5"/>
    <p:sldId id="401" r:id="rId6"/>
    <p:sldId id="278" r:id="rId7"/>
    <p:sldId id="381" r:id="rId8"/>
    <p:sldId id="399" r:id="rId9"/>
  </p:sldIdLst>
  <p:sldSz cx="8999538" cy="6840538"/>
  <p:notesSz cx="7559675" cy="10691813"/>
  <p:defaultTextStyle>
    <a:defPPr>
      <a:defRPr lang="en-GB"/>
    </a:defPPr>
    <a:lvl1pPr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1pPr>
    <a:lvl2pPr marL="742950" indent="-28575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2pPr>
    <a:lvl3pPr marL="11430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3pPr>
    <a:lvl4pPr marL="16002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4pPr>
    <a:lvl5pPr marL="2057400" indent="-228600" algn="l" defTabSz="449263" rtl="0" fontAlgn="base" hangingPunct="0">
      <a:lnSpc>
        <a:spcPct val="110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boto Condensed" panose="02000000000000000000" pitchFamily="2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4D1"/>
    <a:srgbClr val="0FF1AB"/>
    <a:srgbClr val="004586"/>
    <a:srgbClr val="999999"/>
    <a:srgbClr val="83C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Keskmine laa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Hele laad 1 – rõhk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e laad 3 – rõhk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3" autoAdjust="0"/>
    <p:restoredTop sz="95232" autoAdjust="0"/>
  </p:normalViewPr>
  <p:slideViewPr>
    <p:cSldViewPr>
      <p:cViewPr varScale="1">
        <p:scale>
          <a:sx n="64" d="100"/>
          <a:sy n="64" d="100"/>
        </p:scale>
        <p:origin x="1596" y="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37B0FE-B827-43E6-9F1A-73A7AB4ED6CD}" type="slidenum">
              <a:rPr lang="et-EE" altLang="en-US"/>
              <a:pPr/>
              <a:t>‹#›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3258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tu.int/en/ITU-D/Cybersecurity/Documents/draft-18-00706_Global-Cybersecurity-Index-EV5_print_2.pdf?fbclid=IwAR0bjhr9J8TvqTzz_LJ_6y-8oSZ80tTr9PT0E3DCRGAwHRY4NJomRLQ5z1A" TargetMode="External"/><Relationship Id="rId3" Type="http://schemas.openxmlformats.org/officeDocument/2006/relationships/hyperlink" Target="https://www.ceps.eu/ceps-publications/index-of-readiness-for-digital-lifelong-learning/" TargetMode="External"/><Relationship Id="rId7" Type="http://schemas.openxmlformats.org/officeDocument/2006/relationships/hyperlink" Target="https://www.insead.edu/sites/default/files/assets/dept/globalindices/docs/GITR-2016-report.pdf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mkm.ee/et/uudised/eesti-startup-ettevotluseks-parim-riik-maailmas?fbclid=IwAR3gMOyMYCyTLGNIR6h2Vg34jABVOgEU1fQ83tRFFdlzMjpF5aFGIdP4WHo" TargetMode="External"/><Relationship Id="rId5" Type="http://schemas.openxmlformats.org/officeDocument/2006/relationships/hyperlink" Target="http://www3.weforum.org/docs/WEF_Entrepreneurship_in_Europe.pdf" TargetMode="External"/><Relationship Id="rId4" Type="http://schemas.openxmlformats.org/officeDocument/2006/relationships/hyperlink" Target="https://www.bertelsmann-stiftung.de/de/unsere-projekte/der-digitale-patient/projektthemen/smarthealthsystems/" TargetMode="External"/><Relationship Id="rId9" Type="http://schemas.openxmlformats.org/officeDocument/2006/relationships/hyperlink" Target="https://www.heritage.org/index/country/estonia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GB" sz="1200" kern="1200" dirty="0">
                <a:solidFill>
                  <a:schemeClr val="tx1"/>
                </a:solidFill>
                <a:effectLst/>
                <a:latin typeface="Aino" panose="02000603040504020204" pitchFamily="50" charset="0"/>
              </a:rPr>
              <a:t>Before we delve into the nitty-gritty details of digitalisation, perhaps a quick overview about where we stand today. We rank quite highly in many different rankings that concern various aspects of digitalisation and e-governance. As you can see, some rankings focus more on the public sector / such as healthcare and internet freedom whereas others take the private sector into account, for example entrepreneurial activity and mobile internet coverage. </a:t>
            </a:r>
          </a:p>
          <a:p>
            <a:pPr>
              <a:lnSpc>
                <a:spcPct val="114000"/>
              </a:lnSpc>
            </a:pPr>
            <a:endParaRPr lang="en-GB" sz="1200" kern="1200" dirty="0">
              <a:solidFill>
                <a:schemeClr val="tx1"/>
              </a:solidFill>
              <a:effectLst/>
              <a:latin typeface="Aino" panose="02000603040504020204" pitchFamily="50" charset="0"/>
            </a:endParaRPr>
          </a:p>
          <a:p>
            <a:pPr>
              <a:lnSpc>
                <a:spcPct val="114000"/>
              </a:lnSpc>
            </a:pPr>
            <a:r>
              <a:rPr lang="en-GB" sz="1200" kern="1200" dirty="0">
                <a:solidFill>
                  <a:schemeClr val="tx1"/>
                </a:solidFill>
                <a:effectLst/>
                <a:latin typeface="Aino" panose="02000603040504020204" pitchFamily="50" charset="0"/>
              </a:rPr>
              <a:t>[below are the sources that help explain what each ranking actually does and why it’s important]</a:t>
            </a:r>
          </a:p>
          <a:p>
            <a:pPr>
              <a:lnSpc>
                <a:spcPct val="114000"/>
              </a:lnSpc>
            </a:pPr>
            <a:endParaRPr lang="et-EE" sz="1200" i="1" u="none" strike="noStrike" dirty="0">
              <a:effectLst/>
              <a:latin typeface="Aino" panose="02000603040504020204" pitchFamily="50" charset="0"/>
            </a:endParaRPr>
          </a:p>
          <a:p>
            <a:pPr marL="0" lvl="0" indent="0">
              <a:lnSpc>
                <a:spcPct val="114000"/>
              </a:lnSpc>
              <a:buFont typeface="Arial" pitchFamily="34" charset="0"/>
              <a:buNone/>
            </a:pPr>
            <a:r>
              <a:rPr lang="et-EE" sz="1200" i="0" u="none" strike="noStrike" dirty="0">
                <a:effectLst/>
                <a:latin typeface="Aino" panose="02000603040504020204" pitchFamily="50" charset="0"/>
              </a:rPr>
              <a:t>Also important but not on the slide</a:t>
            </a:r>
            <a:r>
              <a:rPr lang="en-GB" sz="1200" i="0" u="none" strike="noStrike" dirty="0">
                <a:effectLst/>
                <a:latin typeface="Aino" panose="02000603040504020204" pitchFamily="50" charset="0"/>
              </a:rPr>
              <a:t>, Index Venture has ranked us #1 in start-up friendliness in 2018. The Estonian government makes the creation of businesses very easy here, there is an extremely supportive start-up ecosystem already in place and as a result, start-ups are also less likely to fail. </a:t>
            </a:r>
          </a:p>
          <a:p>
            <a:pPr marL="0" lvl="0" indent="0">
              <a:lnSpc>
                <a:spcPct val="114000"/>
              </a:lnSpc>
              <a:buFont typeface="Arial" pitchFamily="34" charset="0"/>
              <a:buNone/>
            </a:pPr>
            <a:endParaRPr lang="en-GB" sz="1200" i="0" u="none" strike="noStrike" dirty="0">
              <a:effectLst/>
              <a:latin typeface="Aino" panose="02000603040504020204" pitchFamily="50" charset="0"/>
            </a:endParaRPr>
          </a:p>
          <a:p>
            <a:pPr marL="0" lvl="0" indent="0">
              <a:lnSpc>
                <a:spcPct val="114000"/>
              </a:lnSpc>
              <a:buFont typeface="Arial" pitchFamily="34" charset="0"/>
              <a:buNone/>
            </a:pPr>
            <a:endParaRPr lang="en-US" sz="1200" i="0" u="none" strike="noStrike" dirty="0">
              <a:effectLst/>
              <a:latin typeface="Aino" panose="02000603040504020204" pitchFamily="50" charset="0"/>
            </a:endParaRPr>
          </a:p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Sources: </a:t>
            </a:r>
            <a:endParaRPr lang="et-EE" sz="1800" b="0" i="0" kern="1200" dirty="0">
              <a:solidFill>
                <a:schemeClr val="tx1"/>
              </a:solidFill>
              <a:effectLst/>
              <a:latin typeface="Aino" panose="02000603040504020204" pitchFamily="50" charset="0"/>
              <a:ea typeface="+mn-ea"/>
              <a:cs typeface="+mn-cs"/>
            </a:endParaRPr>
          </a:p>
          <a:p>
            <a:r>
              <a:rPr lang="et-EE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#1 CEPS Index of readiness for digital lifelong learning - </a:t>
            </a:r>
            <a:r>
              <a:rPr lang="et-EE" dirty="0">
                <a:hlinkClick r:id="rId3"/>
              </a:rPr>
              <a:t>https://www.ceps.eu/ceps-publications/index-of-readiness-for-digital-lifelong-learning/</a:t>
            </a:r>
            <a:endParaRPr lang="en-US" sz="1800" b="0" i="0" kern="1200" dirty="0">
              <a:solidFill>
                <a:schemeClr val="tx1"/>
              </a:solidFill>
              <a:effectLst/>
              <a:latin typeface="Aino" panose="02000603040504020204" pitchFamily="50" charset="0"/>
              <a:ea typeface="+mn-ea"/>
              <a:cs typeface="+mn-cs"/>
            </a:endParaRPr>
          </a:p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#1 BERTELSMANN FOUNDATION Digital Health Index - </a:t>
            </a:r>
            <a:r>
              <a:rPr lang="en-US" sz="1800" b="0" i="0" u="none" strike="noStrike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  <a:hlinkClick r:id="rId4"/>
              </a:rPr>
              <a:t>https://www.bertelsmann-stiftung.de/de/unsere-projekte/der-digitale-patient/projektthemen/smarthealthsystems/</a:t>
            </a:r>
            <a:endParaRPr lang="en-US" sz="1800" b="0" i="0" kern="1200" dirty="0">
              <a:solidFill>
                <a:schemeClr val="tx1"/>
              </a:solidFill>
              <a:effectLst/>
              <a:latin typeface="Aino" panose="02000603040504020204" pitchFamily="50" charset="0"/>
              <a:ea typeface="+mn-ea"/>
              <a:cs typeface="+mn-cs"/>
            </a:endParaRPr>
          </a:p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#1 World Economic Forum </a:t>
            </a:r>
            <a:r>
              <a:rPr lang="en-US" sz="1800" b="0" i="0" kern="1200" dirty="0" err="1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enterpreneural</a:t>
            </a:r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 activity - </a:t>
            </a:r>
            <a:r>
              <a:rPr lang="en-US" sz="1800" b="0" i="0" u="none" strike="noStrike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  <a:hlinkClick r:id="rId5"/>
              </a:rPr>
              <a:t>http://www3.weforum.org/docs/WEF_Entrepreneurship_in_Europe.pdf</a:t>
            </a:r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 (page 8, overall rating)</a:t>
            </a:r>
          </a:p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#1 INDEX VENTURE start-up friendliness - </a:t>
            </a:r>
            <a:r>
              <a:rPr lang="en-US" sz="1800" b="0" i="0" u="none" strike="noStrike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  <a:hlinkClick r:id="rId6"/>
              </a:rPr>
              <a:t>https://www.mkm.ee/et/uudised/eesti-startup-ettevotluseks-parim-riik-maailmas?fbclid=IwAR3gMOyMYCyTLGNIR6h2Vg34jABVOgEU1fQ83tRFFdlzMjpF5aFGIdP4WHo</a:t>
            </a:r>
            <a:endParaRPr lang="en-US" sz="1800" b="0" i="0" kern="1200" dirty="0">
              <a:solidFill>
                <a:schemeClr val="tx1"/>
              </a:solidFill>
              <a:effectLst/>
              <a:latin typeface="Aino" panose="02000603040504020204" pitchFamily="50" charset="0"/>
              <a:ea typeface="+mn-ea"/>
              <a:cs typeface="+mn-cs"/>
            </a:endParaRPr>
          </a:p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#</a:t>
            </a:r>
            <a:r>
              <a:rPr lang="et-EE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2</a:t>
            </a:r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 Freedom House </a:t>
            </a:r>
            <a:r>
              <a:rPr lang="et-EE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I</a:t>
            </a:r>
            <a:r>
              <a:rPr lang="en-US" sz="1800" b="0" i="0" kern="1200" dirty="0" err="1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nternet</a:t>
            </a:r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 freedom - </a:t>
            </a:r>
            <a:r>
              <a:rPr lang="en-US" sz="1800" b="0" i="0" u="none" strike="noStrike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https://www.freedomonthenet.org/explore-the-map</a:t>
            </a:r>
            <a:endParaRPr lang="et-EE" sz="1800" b="0" i="0" u="none" strike="noStrike" kern="1200" dirty="0">
              <a:solidFill>
                <a:schemeClr val="tx1"/>
              </a:solidFill>
              <a:effectLst/>
              <a:latin typeface="Aino" panose="02000603040504020204" pitchFamily="50" charset="0"/>
              <a:ea typeface="+mn-ea"/>
              <a:cs typeface="+mn-cs"/>
            </a:endParaRPr>
          </a:p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#1 country in the world of digital life https://www.workinestonia.com/estonia-is-best-country-in-the-world-for-digital-life-new-internations-2019-report-says/</a:t>
            </a:r>
            <a:endParaRPr lang="et-EE" sz="1800" b="0" i="0" kern="1200" dirty="0">
              <a:solidFill>
                <a:schemeClr val="tx1"/>
              </a:solidFill>
              <a:effectLst/>
              <a:latin typeface="Aino" panose="02000603040504020204" pitchFamily="50" charset="0"/>
              <a:ea typeface="+mn-ea"/>
              <a:cs typeface="+mn-cs"/>
            </a:endParaRPr>
          </a:p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#1 GLOBAL IT REPORT mobile Network coverage - </a:t>
            </a:r>
            <a:r>
              <a:rPr lang="et-EE" sz="180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7"/>
              </a:rPr>
              <a:t>https://www.insead.edu/sites/default/files/assets/dept/globalindices/docs/GITR-2016-report.pdf</a:t>
            </a:r>
            <a:endParaRPr lang="et-EE" sz="1800" i="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#5 ITU global cybersecurity index - </a:t>
            </a:r>
            <a:r>
              <a:rPr lang="en-US" sz="1800" b="0" i="0" u="none" strike="noStrike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  <a:hlinkClick r:id="rId8"/>
              </a:rPr>
              <a:t>https://www.itu.int/en/ITU-D/Cybersecurity/Documents/draft-18-00706_Global-Cybersecurity-Index-EV5_print_2.pdf?fbclid=IwAR0bjhr9J8TvqTzz_LJ_6y-8oSZ80tTr9PT0E3DCRGAwHRY4NJomRLQ5z1A</a:t>
            </a:r>
            <a:endParaRPr lang="en-US" sz="1800" b="0" i="0" kern="1200" dirty="0">
              <a:solidFill>
                <a:schemeClr val="tx1"/>
              </a:solidFill>
              <a:effectLst/>
              <a:latin typeface="Aino" panose="02000603040504020204" pitchFamily="50" charset="0"/>
              <a:ea typeface="+mn-ea"/>
              <a:cs typeface="+mn-cs"/>
            </a:endParaRPr>
          </a:p>
          <a:p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#1</a:t>
            </a:r>
            <a:r>
              <a:rPr lang="et-EE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0</a:t>
            </a:r>
            <a:r>
              <a:rPr lang="en-US" sz="1800" b="0" i="0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</a:rPr>
              <a:t> HERITAGE FOUNDATION index of economic freedom - </a:t>
            </a:r>
            <a:r>
              <a:rPr lang="en-US" sz="1800" b="0" i="0" u="none" strike="noStrike" kern="1200" dirty="0">
                <a:solidFill>
                  <a:schemeClr val="tx1"/>
                </a:solidFill>
                <a:effectLst/>
                <a:latin typeface="Aino" panose="02000603040504020204" pitchFamily="50" charset="0"/>
                <a:ea typeface="+mn-ea"/>
                <a:cs typeface="+mn-cs"/>
                <a:hlinkClick r:id="rId9"/>
              </a:rPr>
              <a:t>https://www.heritage.org/index/country/estonia</a:t>
            </a:r>
            <a:endParaRPr lang="en-US" sz="1800" b="0" i="0" kern="1200" dirty="0">
              <a:solidFill>
                <a:schemeClr val="tx1"/>
              </a:solidFill>
              <a:effectLst/>
              <a:latin typeface="Aino" panose="02000603040504020204" pitchFamily="50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68AE5D-E79D-4A76-A586-FF472B6DED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22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3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69877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5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4080494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6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4136699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fld id="{9137B0FE-B827-43E6-9F1A-73A7AB4ED6CD}" type="slidenum">
              <a:rPr lang="et-EE" altLang="en-US" smtClean="0"/>
              <a:pPr/>
              <a:t>7</a:t>
            </a:fld>
            <a:endParaRPr lang="et-EE" altLang="en-US"/>
          </a:p>
        </p:txBody>
      </p:sp>
    </p:spTree>
    <p:extLst>
      <p:ext uri="{BB962C8B-B14F-4D97-AF65-F5344CB8AC3E}">
        <p14:creationId xmlns:p14="http://schemas.microsoft.com/office/powerpoint/2010/main" val="40386925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812800"/>
            <a:ext cx="5270500" cy="4006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7DACD1-169E-4BB1-A255-1864D95866AC}" type="slidenum">
              <a:rPr lang="et-EE" smtClean="0"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12126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n-US" dirty="0" err="1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4" name="Pilt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6800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1800000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Esitlusslaidide</a:t>
            </a:r>
            <a:r>
              <a:rPr lang="en-US" dirty="0"/>
              <a:t> </a:t>
            </a:r>
            <a:r>
              <a:rPr lang="en-US" dirty="0" err="1"/>
              <a:t>kujundusest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4525200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/>
              <a:t>asutuse nimetus / ametinimetus</a:t>
            </a:r>
          </a:p>
          <a:p>
            <a:endParaRPr lang="et-EE" dirty="0"/>
          </a:p>
          <a:p>
            <a:r>
              <a:rPr lang="et-EE" dirty="0"/>
              <a:t>14.12.2013</a:t>
            </a:r>
            <a:endParaRPr lang="en-US" dirty="0"/>
          </a:p>
        </p:txBody>
      </p:sp>
      <p:pic>
        <p:nvPicPr>
          <p:cNvPr id="5" name="Pilt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93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0" indent="0">
              <a:spcAft>
                <a:spcPts val="800"/>
              </a:spcAft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600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3237" y="540000"/>
            <a:ext cx="7920000" cy="1080000"/>
          </a:xfrm>
        </p:spPr>
        <p:txBody>
          <a:bodyPr tIns="54000" anchor="t" anchorCtr="0"/>
          <a:lstStyle>
            <a:lvl1pPr>
              <a:defRPr sz="3600" b="1"/>
            </a:lvl1pPr>
          </a:lstStyle>
          <a:p>
            <a:r>
              <a:rPr lang="en-US" dirty="0" err="1"/>
              <a:t>Slaidi</a:t>
            </a:r>
            <a:r>
              <a:rPr lang="en-US" dirty="0"/>
              <a:t> </a:t>
            </a:r>
            <a:r>
              <a:rPr lang="en-US" dirty="0" err="1"/>
              <a:t>pealkiri</a:t>
            </a:r>
            <a:r>
              <a:rPr lang="en-US" dirty="0"/>
              <a:t> </a:t>
            </a:r>
            <a:r>
              <a:rPr lang="en-US" dirty="0" err="1"/>
              <a:t>vajadusel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kahel</a:t>
            </a:r>
            <a:r>
              <a:rPr lang="en-US" dirty="0"/>
              <a:t> real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239" y="1768475"/>
            <a:ext cx="7920000" cy="4513263"/>
          </a:xfrm>
        </p:spPr>
        <p:txBody>
          <a:bodyPr/>
          <a:lstStyle>
            <a:lvl1pPr marL="432000" indent="-324000">
              <a:spcAft>
                <a:spcPts val="800"/>
              </a:spcAft>
              <a:buClr>
                <a:srgbClr val="0084D1"/>
              </a:buClr>
              <a:buSzPct val="100000"/>
              <a:buFont typeface="Arial" panose="020B0604020202020204" pitchFamily="34" charset="0"/>
              <a:buChar char="•"/>
              <a:defRPr/>
            </a:lvl1pPr>
            <a:lvl2pPr marL="0" indent="0">
              <a:spcAft>
                <a:spcPts val="0"/>
              </a:spcAft>
              <a:defRPr/>
            </a:lvl2pPr>
            <a:lvl3pPr marL="0" indent="0">
              <a:spcAft>
                <a:spcPts val="0"/>
              </a:spcAft>
              <a:defRPr/>
            </a:lvl3pPr>
            <a:lvl4pPr marL="0" indent="0">
              <a:spcAft>
                <a:spcPts val="0"/>
              </a:spcAft>
              <a:defRPr/>
            </a:lvl4pPr>
            <a:lvl5pPr marL="0" indent="0">
              <a:spcAft>
                <a:spcPts val="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672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/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2" name="Pilt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00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1800538"/>
            <a:ext cx="8999538" cy="5040000"/>
          </a:xfrm>
          <a:prstGeom prst="rect">
            <a:avLst/>
          </a:prstGeom>
          <a:solidFill>
            <a:srgbClr val="0084D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noFill/>
              <a:effectLst/>
              <a:latin typeface="Roboto Condensed" panose="02000000000000000000" pitchFamily="2" charset="0"/>
              <a:ea typeface="Microsoft YaHei" panose="020B0503020204020204" pitchFamily="34" charset="-122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1404000" y="2448000"/>
            <a:ext cx="7200000" cy="972269"/>
          </a:xfrm>
        </p:spPr>
        <p:txBody>
          <a:bodyPr tIns="86400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et-EE" dirty="0"/>
              <a:t>Aitäh!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04000" y="3636293"/>
            <a:ext cx="7200000" cy="1728000"/>
          </a:xfrm>
        </p:spPr>
        <p:txBody>
          <a:bodyPr/>
          <a:lstStyle>
            <a:lvl1pPr marL="0" indent="0" algn="l">
              <a:spcAft>
                <a:spcPts val="0"/>
              </a:spcAft>
              <a:buNone/>
              <a:defRPr sz="2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Eesnimi Perenimi</a:t>
            </a:r>
          </a:p>
          <a:p>
            <a:r>
              <a:rPr lang="et-EE" dirty="0" err="1"/>
              <a:t>eesnimi@perenimi@amet.ee</a:t>
            </a:r>
            <a:endParaRPr lang="et-EE" dirty="0"/>
          </a:p>
          <a:p>
            <a:endParaRPr lang="et-EE" dirty="0"/>
          </a:p>
        </p:txBody>
      </p:sp>
      <p:pic>
        <p:nvPicPr>
          <p:cNvPr id="2" name="Pilt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200" y="216000"/>
            <a:ext cx="3465001" cy="13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631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354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_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523" y="657124"/>
            <a:ext cx="7009094" cy="16135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</a:t>
            </a:r>
            <a:r>
              <a:rPr lang="et-EE" dirty="0"/>
              <a:t> </a:t>
            </a:r>
            <a:r>
              <a:rPr lang="et-EE" dirty="0" err="1"/>
              <a:t>edit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60523" y="2270679"/>
            <a:ext cx="7009094" cy="3950728"/>
          </a:xfrm>
        </p:spPr>
        <p:txBody>
          <a:bodyPr wrap="square" bIns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9pPr>
              <a:buClr>
                <a:schemeClr val="bg1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 err="1"/>
              <a:t>Fourh</a:t>
            </a:r>
            <a:r>
              <a:rPr lang="en-US" dirty="0"/>
              <a:t>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6029557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523" y="657124"/>
            <a:ext cx="7009094" cy="1613555"/>
          </a:xfrm>
        </p:spPr>
        <p:txBody>
          <a:bodyPr/>
          <a:lstStyle>
            <a:lvl1pPr>
              <a:defRPr>
                <a:solidFill>
                  <a:srgbClr val="0000F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460523" y="2270679"/>
            <a:ext cx="7009094" cy="3950728"/>
          </a:xfrm>
        </p:spPr>
        <p:txBody>
          <a:bodyPr wrap="square" bIns="0"/>
          <a:lstStyle>
            <a:lvl1pPr>
              <a:buClr>
                <a:srgbClr val="0000F0"/>
              </a:buClr>
              <a:defRPr>
                <a:solidFill>
                  <a:srgbClr val="0000F0"/>
                </a:solidFill>
              </a:defRPr>
            </a:lvl1pPr>
            <a:lvl2pPr>
              <a:buClr>
                <a:srgbClr val="0000F0"/>
              </a:buClr>
              <a:defRPr>
                <a:solidFill>
                  <a:srgbClr val="0000F0"/>
                </a:solidFill>
              </a:defRPr>
            </a:lvl2pPr>
            <a:lvl3pPr>
              <a:buClr>
                <a:srgbClr val="0000F0"/>
              </a:buClr>
              <a:defRPr>
                <a:solidFill>
                  <a:srgbClr val="0000F0"/>
                </a:solidFill>
              </a:defRPr>
            </a:lvl3pPr>
            <a:lvl4pPr>
              <a:buClr>
                <a:srgbClr val="0000F0"/>
              </a:buClr>
              <a:defRPr>
                <a:solidFill>
                  <a:srgbClr val="0000F0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9pPr>
              <a:buClr>
                <a:schemeClr val="bg1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 err="1"/>
              <a:t>Fourh</a:t>
            </a:r>
            <a:r>
              <a:rPr lang="en-US" dirty="0"/>
              <a:t> level</a:t>
            </a:r>
            <a:endParaRPr lang="en-GB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28F3BC6-7972-4BAC-96A0-2B73A31A2424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5841055" y="6450343"/>
            <a:ext cx="2963962" cy="154406"/>
            <a:chOff x="1" y="2013"/>
            <a:chExt cx="7678" cy="296"/>
          </a:xfrm>
        </p:grpSpPr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51A6A5FF-653C-46DB-8F94-0A243D849B0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84" y="2020"/>
              <a:ext cx="129" cy="189"/>
            </a:xfrm>
            <a:custGeom>
              <a:avLst/>
              <a:gdLst>
                <a:gd name="T0" fmla="*/ 0 w 129"/>
                <a:gd name="T1" fmla="*/ 189 h 189"/>
                <a:gd name="T2" fmla="*/ 0 w 129"/>
                <a:gd name="T3" fmla="*/ 0 h 189"/>
                <a:gd name="T4" fmla="*/ 129 w 129"/>
                <a:gd name="T5" fmla="*/ 0 h 189"/>
                <a:gd name="T6" fmla="*/ 129 w 129"/>
                <a:gd name="T7" fmla="*/ 19 h 189"/>
                <a:gd name="T8" fmla="*/ 22 w 129"/>
                <a:gd name="T9" fmla="*/ 19 h 189"/>
                <a:gd name="T10" fmla="*/ 22 w 129"/>
                <a:gd name="T11" fmla="*/ 83 h 189"/>
                <a:gd name="T12" fmla="*/ 121 w 129"/>
                <a:gd name="T13" fmla="*/ 83 h 189"/>
                <a:gd name="T14" fmla="*/ 121 w 129"/>
                <a:gd name="T15" fmla="*/ 102 h 189"/>
                <a:gd name="T16" fmla="*/ 22 w 129"/>
                <a:gd name="T17" fmla="*/ 102 h 189"/>
                <a:gd name="T18" fmla="*/ 22 w 129"/>
                <a:gd name="T19" fmla="*/ 170 h 189"/>
                <a:gd name="T20" fmla="*/ 129 w 129"/>
                <a:gd name="T21" fmla="*/ 170 h 189"/>
                <a:gd name="T22" fmla="*/ 129 w 129"/>
                <a:gd name="T23" fmla="*/ 189 h 189"/>
                <a:gd name="T24" fmla="*/ 0 w 129"/>
                <a:gd name="T25" fmla="*/ 18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9" h="189">
                  <a:moveTo>
                    <a:pt x="0" y="189"/>
                  </a:moveTo>
                  <a:lnTo>
                    <a:pt x="0" y="0"/>
                  </a:lnTo>
                  <a:lnTo>
                    <a:pt x="129" y="0"/>
                  </a:lnTo>
                  <a:lnTo>
                    <a:pt x="129" y="19"/>
                  </a:lnTo>
                  <a:lnTo>
                    <a:pt x="22" y="19"/>
                  </a:lnTo>
                  <a:lnTo>
                    <a:pt x="22" y="83"/>
                  </a:lnTo>
                  <a:lnTo>
                    <a:pt x="121" y="83"/>
                  </a:lnTo>
                  <a:lnTo>
                    <a:pt x="121" y="102"/>
                  </a:lnTo>
                  <a:lnTo>
                    <a:pt x="22" y="102"/>
                  </a:lnTo>
                  <a:lnTo>
                    <a:pt x="22" y="170"/>
                  </a:lnTo>
                  <a:lnTo>
                    <a:pt x="129" y="170"/>
                  </a:lnTo>
                  <a:lnTo>
                    <a:pt x="129" y="189"/>
                  </a:lnTo>
                  <a:lnTo>
                    <a:pt x="0" y="189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6">
              <a:extLst>
                <a:ext uri="{FF2B5EF4-FFF2-40B4-BE49-F238E27FC236}">
                  <a16:creationId xmlns:a16="http://schemas.microsoft.com/office/drawing/2014/main" id="{4E87F3C9-2AE8-419C-A2D5-D3AF344633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28" y="2030"/>
              <a:ext cx="74" cy="179"/>
            </a:xfrm>
            <a:custGeom>
              <a:avLst/>
              <a:gdLst>
                <a:gd name="T0" fmla="*/ 32 w 57"/>
                <a:gd name="T1" fmla="*/ 35 h 138"/>
                <a:gd name="T2" fmla="*/ 57 w 57"/>
                <a:gd name="T3" fmla="*/ 35 h 138"/>
                <a:gd name="T4" fmla="*/ 57 w 57"/>
                <a:gd name="T5" fmla="*/ 48 h 138"/>
                <a:gd name="T6" fmla="*/ 32 w 57"/>
                <a:gd name="T7" fmla="*/ 48 h 138"/>
                <a:gd name="T8" fmla="*/ 32 w 57"/>
                <a:gd name="T9" fmla="*/ 110 h 138"/>
                <a:gd name="T10" fmla="*/ 45 w 57"/>
                <a:gd name="T11" fmla="*/ 126 h 138"/>
                <a:gd name="T12" fmla="*/ 55 w 57"/>
                <a:gd name="T13" fmla="*/ 126 h 138"/>
                <a:gd name="T14" fmla="*/ 55 w 57"/>
                <a:gd name="T15" fmla="*/ 138 h 138"/>
                <a:gd name="T16" fmla="*/ 42 w 57"/>
                <a:gd name="T17" fmla="*/ 138 h 138"/>
                <a:gd name="T18" fmla="*/ 16 w 57"/>
                <a:gd name="T19" fmla="*/ 108 h 138"/>
                <a:gd name="T20" fmla="*/ 16 w 57"/>
                <a:gd name="T21" fmla="*/ 48 h 138"/>
                <a:gd name="T22" fmla="*/ 0 w 57"/>
                <a:gd name="T23" fmla="*/ 48 h 138"/>
                <a:gd name="T24" fmla="*/ 0 w 57"/>
                <a:gd name="T25" fmla="*/ 35 h 138"/>
                <a:gd name="T26" fmla="*/ 16 w 57"/>
                <a:gd name="T27" fmla="*/ 35 h 138"/>
                <a:gd name="T28" fmla="*/ 17 w 57"/>
                <a:gd name="T29" fmla="*/ 0 h 138"/>
                <a:gd name="T30" fmla="*/ 32 w 57"/>
                <a:gd name="T31" fmla="*/ 0 h 138"/>
                <a:gd name="T32" fmla="*/ 32 w 57"/>
                <a:gd name="T33" fmla="*/ 35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7" h="138">
                  <a:moveTo>
                    <a:pt x="32" y="35"/>
                  </a:moveTo>
                  <a:cubicBezTo>
                    <a:pt x="57" y="35"/>
                    <a:pt x="57" y="35"/>
                    <a:pt x="57" y="35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2" y="110"/>
                    <a:pt x="32" y="110"/>
                    <a:pt x="32" y="110"/>
                  </a:cubicBezTo>
                  <a:cubicBezTo>
                    <a:pt x="32" y="123"/>
                    <a:pt x="37" y="126"/>
                    <a:pt x="45" y="126"/>
                  </a:cubicBezTo>
                  <a:cubicBezTo>
                    <a:pt x="55" y="126"/>
                    <a:pt x="55" y="126"/>
                    <a:pt x="55" y="126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42" y="138"/>
                    <a:pt x="42" y="138"/>
                    <a:pt x="42" y="138"/>
                  </a:cubicBezTo>
                  <a:cubicBezTo>
                    <a:pt x="24" y="138"/>
                    <a:pt x="16" y="131"/>
                    <a:pt x="16" y="108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35"/>
                    <a:pt x="16" y="35"/>
                    <a:pt x="16" y="35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2" y="0"/>
                    <a:pt x="32" y="0"/>
                    <a:pt x="32" y="0"/>
                  </a:cubicBezTo>
                  <a:lnTo>
                    <a:pt x="32" y="35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7">
              <a:extLst>
                <a:ext uri="{FF2B5EF4-FFF2-40B4-BE49-F238E27FC236}">
                  <a16:creationId xmlns:a16="http://schemas.microsoft.com/office/drawing/2014/main" id="{9F96D739-1857-4389-8DEC-D8619A7AE7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411" y="2030"/>
              <a:ext cx="72" cy="179"/>
            </a:xfrm>
            <a:custGeom>
              <a:avLst/>
              <a:gdLst>
                <a:gd name="T0" fmla="*/ 31 w 56"/>
                <a:gd name="T1" fmla="*/ 35 h 138"/>
                <a:gd name="T2" fmla="*/ 56 w 56"/>
                <a:gd name="T3" fmla="*/ 35 h 138"/>
                <a:gd name="T4" fmla="*/ 56 w 56"/>
                <a:gd name="T5" fmla="*/ 48 h 138"/>
                <a:gd name="T6" fmla="*/ 31 w 56"/>
                <a:gd name="T7" fmla="*/ 48 h 138"/>
                <a:gd name="T8" fmla="*/ 31 w 56"/>
                <a:gd name="T9" fmla="*/ 110 h 138"/>
                <a:gd name="T10" fmla="*/ 44 w 56"/>
                <a:gd name="T11" fmla="*/ 126 h 138"/>
                <a:gd name="T12" fmla="*/ 54 w 56"/>
                <a:gd name="T13" fmla="*/ 126 h 138"/>
                <a:gd name="T14" fmla="*/ 54 w 56"/>
                <a:gd name="T15" fmla="*/ 138 h 138"/>
                <a:gd name="T16" fmla="*/ 41 w 56"/>
                <a:gd name="T17" fmla="*/ 138 h 138"/>
                <a:gd name="T18" fmla="*/ 16 w 56"/>
                <a:gd name="T19" fmla="*/ 108 h 138"/>
                <a:gd name="T20" fmla="*/ 16 w 56"/>
                <a:gd name="T21" fmla="*/ 48 h 138"/>
                <a:gd name="T22" fmla="*/ 0 w 56"/>
                <a:gd name="T23" fmla="*/ 48 h 138"/>
                <a:gd name="T24" fmla="*/ 0 w 56"/>
                <a:gd name="T25" fmla="*/ 35 h 138"/>
                <a:gd name="T26" fmla="*/ 16 w 56"/>
                <a:gd name="T27" fmla="*/ 35 h 138"/>
                <a:gd name="T28" fmla="*/ 16 w 56"/>
                <a:gd name="T29" fmla="*/ 0 h 138"/>
                <a:gd name="T30" fmla="*/ 32 w 56"/>
                <a:gd name="T31" fmla="*/ 0 h 138"/>
                <a:gd name="T32" fmla="*/ 31 w 56"/>
                <a:gd name="T33" fmla="*/ 35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" h="138">
                  <a:moveTo>
                    <a:pt x="31" y="35"/>
                  </a:moveTo>
                  <a:cubicBezTo>
                    <a:pt x="56" y="35"/>
                    <a:pt x="56" y="35"/>
                    <a:pt x="56" y="35"/>
                  </a:cubicBezTo>
                  <a:cubicBezTo>
                    <a:pt x="56" y="48"/>
                    <a:pt x="56" y="48"/>
                    <a:pt x="56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1" y="110"/>
                    <a:pt x="31" y="110"/>
                    <a:pt x="31" y="110"/>
                  </a:cubicBezTo>
                  <a:cubicBezTo>
                    <a:pt x="31" y="123"/>
                    <a:pt x="36" y="126"/>
                    <a:pt x="44" y="126"/>
                  </a:cubicBezTo>
                  <a:cubicBezTo>
                    <a:pt x="54" y="126"/>
                    <a:pt x="54" y="126"/>
                    <a:pt x="54" y="126"/>
                  </a:cubicBezTo>
                  <a:cubicBezTo>
                    <a:pt x="54" y="138"/>
                    <a:pt x="54" y="138"/>
                    <a:pt x="54" y="138"/>
                  </a:cubicBezTo>
                  <a:cubicBezTo>
                    <a:pt x="41" y="138"/>
                    <a:pt x="41" y="138"/>
                    <a:pt x="41" y="138"/>
                  </a:cubicBezTo>
                  <a:cubicBezTo>
                    <a:pt x="24" y="138"/>
                    <a:pt x="15" y="131"/>
                    <a:pt x="16" y="108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35"/>
                    <a:pt x="16" y="35"/>
                    <a:pt x="16" y="35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32" y="0"/>
                    <a:pt x="32" y="0"/>
                    <a:pt x="32" y="0"/>
                  </a:cubicBezTo>
                  <a:lnTo>
                    <a:pt x="31" y="35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8">
              <a:extLst>
                <a:ext uri="{FF2B5EF4-FFF2-40B4-BE49-F238E27FC236}">
                  <a16:creationId xmlns:a16="http://schemas.microsoft.com/office/drawing/2014/main" id="{A6D00334-4FAD-415B-8878-10AF90C4A9B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04" y="2073"/>
              <a:ext cx="124" cy="140"/>
            </a:xfrm>
            <a:custGeom>
              <a:avLst/>
              <a:gdLst>
                <a:gd name="T0" fmla="*/ 16 w 97"/>
                <a:gd name="T1" fmla="*/ 55 h 108"/>
                <a:gd name="T2" fmla="*/ 16 w 97"/>
                <a:gd name="T3" fmla="*/ 56 h 108"/>
                <a:gd name="T4" fmla="*/ 19 w 97"/>
                <a:gd name="T5" fmla="*/ 72 h 108"/>
                <a:gd name="T6" fmla="*/ 54 w 97"/>
                <a:gd name="T7" fmla="*/ 94 h 108"/>
                <a:gd name="T8" fmla="*/ 88 w 97"/>
                <a:gd name="T9" fmla="*/ 82 h 108"/>
                <a:gd name="T10" fmla="*/ 92 w 97"/>
                <a:gd name="T11" fmla="*/ 82 h 108"/>
                <a:gd name="T12" fmla="*/ 92 w 97"/>
                <a:gd name="T13" fmla="*/ 95 h 108"/>
                <a:gd name="T14" fmla="*/ 54 w 97"/>
                <a:gd name="T15" fmla="*/ 108 h 108"/>
                <a:gd name="T16" fmla="*/ 0 w 97"/>
                <a:gd name="T17" fmla="*/ 53 h 108"/>
                <a:gd name="T18" fmla="*/ 48 w 97"/>
                <a:gd name="T19" fmla="*/ 0 h 108"/>
                <a:gd name="T20" fmla="*/ 97 w 97"/>
                <a:gd name="T21" fmla="*/ 55 h 108"/>
                <a:gd name="T22" fmla="*/ 16 w 97"/>
                <a:gd name="T23" fmla="*/ 55 h 108"/>
                <a:gd name="T24" fmla="*/ 17 w 97"/>
                <a:gd name="T25" fmla="*/ 42 h 108"/>
                <a:gd name="T26" fmla="*/ 79 w 97"/>
                <a:gd name="T27" fmla="*/ 42 h 108"/>
                <a:gd name="T28" fmla="*/ 48 w 97"/>
                <a:gd name="T29" fmla="*/ 13 h 108"/>
                <a:gd name="T30" fmla="*/ 17 w 97"/>
                <a:gd name="T31" fmla="*/ 4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7" h="108">
                  <a:moveTo>
                    <a:pt x="16" y="55"/>
                  </a:moveTo>
                  <a:cubicBezTo>
                    <a:pt x="16" y="56"/>
                    <a:pt x="16" y="56"/>
                    <a:pt x="16" y="56"/>
                  </a:cubicBezTo>
                  <a:cubicBezTo>
                    <a:pt x="16" y="62"/>
                    <a:pt x="17" y="68"/>
                    <a:pt x="19" y="72"/>
                  </a:cubicBezTo>
                  <a:cubicBezTo>
                    <a:pt x="25" y="86"/>
                    <a:pt x="36" y="94"/>
                    <a:pt x="54" y="94"/>
                  </a:cubicBezTo>
                  <a:cubicBezTo>
                    <a:pt x="65" y="94"/>
                    <a:pt x="78" y="90"/>
                    <a:pt x="88" y="82"/>
                  </a:cubicBezTo>
                  <a:cubicBezTo>
                    <a:pt x="92" y="82"/>
                    <a:pt x="92" y="82"/>
                    <a:pt x="92" y="82"/>
                  </a:cubicBezTo>
                  <a:cubicBezTo>
                    <a:pt x="92" y="95"/>
                    <a:pt x="92" y="95"/>
                    <a:pt x="92" y="95"/>
                  </a:cubicBezTo>
                  <a:cubicBezTo>
                    <a:pt x="81" y="105"/>
                    <a:pt x="65" y="108"/>
                    <a:pt x="54" y="108"/>
                  </a:cubicBezTo>
                  <a:cubicBezTo>
                    <a:pt x="19" y="108"/>
                    <a:pt x="0" y="90"/>
                    <a:pt x="0" y="53"/>
                  </a:cubicBezTo>
                  <a:cubicBezTo>
                    <a:pt x="0" y="24"/>
                    <a:pt x="17" y="0"/>
                    <a:pt x="48" y="0"/>
                  </a:cubicBezTo>
                  <a:cubicBezTo>
                    <a:pt x="83" y="0"/>
                    <a:pt x="96" y="24"/>
                    <a:pt x="97" y="55"/>
                  </a:cubicBezTo>
                  <a:lnTo>
                    <a:pt x="16" y="55"/>
                  </a:lnTo>
                  <a:close/>
                  <a:moveTo>
                    <a:pt x="17" y="42"/>
                  </a:moveTo>
                  <a:cubicBezTo>
                    <a:pt x="79" y="42"/>
                    <a:pt x="79" y="42"/>
                    <a:pt x="79" y="42"/>
                  </a:cubicBezTo>
                  <a:cubicBezTo>
                    <a:pt x="78" y="26"/>
                    <a:pt x="67" y="13"/>
                    <a:pt x="48" y="13"/>
                  </a:cubicBezTo>
                  <a:cubicBezTo>
                    <a:pt x="29" y="13"/>
                    <a:pt x="20" y="24"/>
                    <a:pt x="17" y="42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8F8E5137-A1A5-4048-9D94-6665C1BB4B9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38" y="2076"/>
              <a:ext cx="134" cy="133"/>
            </a:xfrm>
            <a:custGeom>
              <a:avLst/>
              <a:gdLst>
                <a:gd name="T0" fmla="*/ 134 w 134"/>
                <a:gd name="T1" fmla="*/ 0 h 133"/>
                <a:gd name="T2" fmla="*/ 134 w 134"/>
                <a:gd name="T3" fmla="*/ 6 h 133"/>
                <a:gd name="T4" fmla="*/ 79 w 134"/>
                <a:gd name="T5" fmla="*/ 133 h 133"/>
                <a:gd name="T6" fmla="*/ 54 w 134"/>
                <a:gd name="T7" fmla="*/ 133 h 133"/>
                <a:gd name="T8" fmla="*/ 0 w 134"/>
                <a:gd name="T9" fmla="*/ 6 h 133"/>
                <a:gd name="T10" fmla="*/ 0 w 134"/>
                <a:gd name="T11" fmla="*/ 0 h 133"/>
                <a:gd name="T12" fmla="*/ 20 w 134"/>
                <a:gd name="T13" fmla="*/ 0 h 133"/>
                <a:gd name="T14" fmla="*/ 60 w 134"/>
                <a:gd name="T15" fmla="*/ 100 h 133"/>
                <a:gd name="T16" fmla="*/ 64 w 134"/>
                <a:gd name="T17" fmla="*/ 114 h 133"/>
                <a:gd name="T18" fmla="*/ 68 w 134"/>
                <a:gd name="T19" fmla="*/ 114 h 133"/>
                <a:gd name="T20" fmla="*/ 73 w 134"/>
                <a:gd name="T21" fmla="*/ 101 h 133"/>
                <a:gd name="T22" fmla="*/ 113 w 134"/>
                <a:gd name="T23" fmla="*/ 0 h 133"/>
                <a:gd name="T24" fmla="*/ 134 w 134"/>
                <a:gd name="T25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4" h="133">
                  <a:moveTo>
                    <a:pt x="134" y="0"/>
                  </a:moveTo>
                  <a:lnTo>
                    <a:pt x="134" y="6"/>
                  </a:lnTo>
                  <a:lnTo>
                    <a:pt x="79" y="133"/>
                  </a:lnTo>
                  <a:lnTo>
                    <a:pt x="54" y="133"/>
                  </a:lnTo>
                  <a:lnTo>
                    <a:pt x="0" y="6"/>
                  </a:lnTo>
                  <a:lnTo>
                    <a:pt x="0" y="0"/>
                  </a:lnTo>
                  <a:lnTo>
                    <a:pt x="20" y="0"/>
                  </a:lnTo>
                  <a:lnTo>
                    <a:pt x="60" y="100"/>
                  </a:lnTo>
                  <a:lnTo>
                    <a:pt x="64" y="114"/>
                  </a:lnTo>
                  <a:lnTo>
                    <a:pt x="68" y="114"/>
                  </a:lnTo>
                  <a:lnTo>
                    <a:pt x="73" y="101"/>
                  </a:lnTo>
                  <a:lnTo>
                    <a:pt x="113" y="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id="{81FA2180-7131-4875-8123-B1865EC964F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781" y="2017"/>
              <a:ext cx="134" cy="196"/>
            </a:xfrm>
            <a:custGeom>
              <a:avLst/>
              <a:gdLst>
                <a:gd name="T0" fmla="*/ 52 w 104"/>
                <a:gd name="T1" fmla="*/ 43 h 151"/>
                <a:gd name="T2" fmla="*/ 104 w 104"/>
                <a:gd name="T3" fmla="*/ 96 h 151"/>
                <a:gd name="T4" fmla="*/ 52 w 104"/>
                <a:gd name="T5" fmla="*/ 151 h 151"/>
                <a:gd name="T6" fmla="*/ 0 w 104"/>
                <a:gd name="T7" fmla="*/ 97 h 151"/>
                <a:gd name="T8" fmla="*/ 52 w 104"/>
                <a:gd name="T9" fmla="*/ 43 h 151"/>
                <a:gd name="T10" fmla="*/ 52 w 104"/>
                <a:gd name="T11" fmla="*/ 137 h 151"/>
                <a:gd name="T12" fmla="*/ 87 w 104"/>
                <a:gd name="T13" fmla="*/ 97 h 151"/>
                <a:gd name="T14" fmla="*/ 52 w 104"/>
                <a:gd name="T15" fmla="*/ 56 h 151"/>
                <a:gd name="T16" fmla="*/ 17 w 104"/>
                <a:gd name="T17" fmla="*/ 97 h 151"/>
                <a:gd name="T18" fmla="*/ 52 w 104"/>
                <a:gd name="T19" fmla="*/ 137 h 151"/>
                <a:gd name="T20" fmla="*/ 67 w 104"/>
                <a:gd name="T21" fmla="*/ 10 h 151"/>
                <a:gd name="T22" fmla="*/ 75 w 104"/>
                <a:gd name="T23" fmla="*/ 2 h 151"/>
                <a:gd name="T24" fmla="*/ 86 w 104"/>
                <a:gd name="T25" fmla="*/ 5 h 151"/>
                <a:gd name="T26" fmla="*/ 66 w 104"/>
                <a:gd name="T27" fmla="*/ 22 h 151"/>
                <a:gd name="T28" fmla="*/ 38 w 104"/>
                <a:gd name="T29" fmla="*/ 12 h 151"/>
                <a:gd name="T30" fmla="*/ 28 w 104"/>
                <a:gd name="T31" fmla="*/ 20 h 151"/>
                <a:gd name="T32" fmla="*/ 18 w 104"/>
                <a:gd name="T33" fmla="*/ 15 h 151"/>
                <a:gd name="T34" fmla="*/ 39 w 104"/>
                <a:gd name="T35" fmla="*/ 0 h 151"/>
                <a:gd name="T36" fmla="*/ 67 w 104"/>
                <a:gd name="T37" fmla="*/ 1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4" h="151">
                  <a:moveTo>
                    <a:pt x="52" y="43"/>
                  </a:moveTo>
                  <a:cubicBezTo>
                    <a:pt x="83" y="43"/>
                    <a:pt x="104" y="64"/>
                    <a:pt x="104" y="96"/>
                  </a:cubicBezTo>
                  <a:cubicBezTo>
                    <a:pt x="104" y="130"/>
                    <a:pt x="84" y="151"/>
                    <a:pt x="52" y="151"/>
                  </a:cubicBezTo>
                  <a:cubicBezTo>
                    <a:pt x="20" y="151"/>
                    <a:pt x="0" y="129"/>
                    <a:pt x="0" y="97"/>
                  </a:cubicBezTo>
                  <a:cubicBezTo>
                    <a:pt x="0" y="64"/>
                    <a:pt x="21" y="43"/>
                    <a:pt x="52" y="43"/>
                  </a:cubicBezTo>
                  <a:close/>
                  <a:moveTo>
                    <a:pt x="52" y="137"/>
                  </a:moveTo>
                  <a:cubicBezTo>
                    <a:pt x="72" y="137"/>
                    <a:pt x="87" y="122"/>
                    <a:pt x="87" y="97"/>
                  </a:cubicBezTo>
                  <a:cubicBezTo>
                    <a:pt x="87" y="71"/>
                    <a:pt x="72" y="56"/>
                    <a:pt x="52" y="56"/>
                  </a:cubicBezTo>
                  <a:cubicBezTo>
                    <a:pt x="33" y="56"/>
                    <a:pt x="17" y="71"/>
                    <a:pt x="17" y="97"/>
                  </a:cubicBezTo>
                  <a:cubicBezTo>
                    <a:pt x="17" y="122"/>
                    <a:pt x="33" y="137"/>
                    <a:pt x="52" y="137"/>
                  </a:cubicBezTo>
                  <a:close/>
                  <a:moveTo>
                    <a:pt x="67" y="10"/>
                  </a:moveTo>
                  <a:cubicBezTo>
                    <a:pt x="70" y="10"/>
                    <a:pt x="74" y="7"/>
                    <a:pt x="75" y="2"/>
                  </a:cubicBezTo>
                  <a:cubicBezTo>
                    <a:pt x="86" y="5"/>
                    <a:pt x="86" y="5"/>
                    <a:pt x="86" y="5"/>
                  </a:cubicBezTo>
                  <a:cubicBezTo>
                    <a:pt x="83" y="16"/>
                    <a:pt x="76" y="22"/>
                    <a:pt x="66" y="22"/>
                  </a:cubicBezTo>
                  <a:cubicBezTo>
                    <a:pt x="51" y="22"/>
                    <a:pt x="47" y="12"/>
                    <a:pt x="38" y="12"/>
                  </a:cubicBezTo>
                  <a:cubicBezTo>
                    <a:pt x="35" y="12"/>
                    <a:pt x="30" y="12"/>
                    <a:pt x="28" y="20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2" y="3"/>
                    <a:pt x="30" y="0"/>
                    <a:pt x="39" y="0"/>
                  </a:cubicBezTo>
                  <a:cubicBezTo>
                    <a:pt x="52" y="0"/>
                    <a:pt x="56" y="10"/>
                    <a:pt x="67" y="10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669A1C7F-E994-43ED-BF7E-8A09ABF8DF6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29" y="2030"/>
              <a:ext cx="72" cy="179"/>
            </a:xfrm>
            <a:custGeom>
              <a:avLst/>
              <a:gdLst>
                <a:gd name="T0" fmla="*/ 32 w 56"/>
                <a:gd name="T1" fmla="*/ 35 h 138"/>
                <a:gd name="T2" fmla="*/ 56 w 56"/>
                <a:gd name="T3" fmla="*/ 35 h 138"/>
                <a:gd name="T4" fmla="*/ 56 w 56"/>
                <a:gd name="T5" fmla="*/ 48 h 138"/>
                <a:gd name="T6" fmla="*/ 32 w 56"/>
                <a:gd name="T7" fmla="*/ 48 h 138"/>
                <a:gd name="T8" fmla="*/ 31 w 56"/>
                <a:gd name="T9" fmla="*/ 110 h 138"/>
                <a:gd name="T10" fmla="*/ 44 w 56"/>
                <a:gd name="T11" fmla="*/ 126 h 138"/>
                <a:gd name="T12" fmla="*/ 54 w 56"/>
                <a:gd name="T13" fmla="*/ 126 h 138"/>
                <a:gd name="T14" fmla="*/ 54 w 56"/>
                <a:gd name="T15" fmla="*/ 138 h 138"/>
                <a:gd name="T16" fmla="*/ 41 w 56"/>
                <a:gd name="T17" fmla="*/ 138 h 138"/>
                <a:gd name="T18" fmla="*/ 16 w 56"/>
                <a:gd name="T19" fmla="*/ 108 h 138"/>
                <a:gd name="T20" fmla="*/ 16 w 56"/>
                <a:gd name="T21" fmla="*/ 48 h 138"/>
                <a:gd name="T22" fmla="*/ 0 w 56"/>
                <a:gd name="T23" fmla="*/ 48 h 138"/>
                <a:gd name="T24" fmla="*/ 0 w 56"/>
                <a:gd name="T25" fmla="*/ 35 h 138"/>
                <a:gd name="T26" fmla="*/ 16 w 56"/>
                <a:gd name="T27" fmla="*/ 35 h 138"/>
                <a:gd name="T28" fmla="*/ 16 w 56"/>
                <a:gd name="T29" fmla="*/ 0 h 138"/>
                <a:gd name="T30" fmla="*/ 32 w 56"/>
                <a:gd name="T31" fmla="*/ 0 h 138"/>
                <a:gd name="T32" fmla="*/ 32 w 56"/>
                <a:gd name="T33" fmla="*/ 35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" h="138">
                  <a:moveTo>
                    <a:pt x="32" y="35"/>
                  </a:moveTo>
                  <a:cubicBezTo>
                    <a:pt x="56" y="35"/>
                    <a:pt x="56" y="35"/>
                    <a:pt x="56" y="35"/>
                  </a:cubicBezTo>
                  <a:cubicBezTo>
                    <a:pt x="56" y="48"/>
                    <a:pt x="56" y="48"/>
                    <a:pt x="56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110"/>
                    <a:pt x="31" y="110"/>
                    <a:pt x="31" y="110"/>
                  </a:cubicBezTo>
                  <a:cubicBezTo>
                    <a:pt x="31" y="123"/>
                    <a:pt x="36" y="126"/>
                    <a:pt x="44" y="126"/>
                  </a:cubicBezTo>
                  <a:cubicBezTo>
                    <a:pt x="54" y="126"/>
                    <a:pt x="54" y="126"/>
                    <a:pt x="54" y="126"/>
                  </a:cubicBezTo>
                  <a:cubicBezTo>
                    <a:pt x="54" y="138"/>
                    <a:pt x="54" y="138"/>
                    <a:pt x="54" y="138"/>
                  </a:cubicBezTo>
                  <a:cubicBezTo>
                    <a:pt x="41" y="138"/>
                    <a:pt x="41" y="138"/>
                    <a:pt x="41" y="138"/>
                  </a:cubicBezTo>
                  <a:cubicBezTo>
                    <a:pt x="24" y="138"/>
                    <a:pt x="16" y="131"/>
                    <a:pt x="16" y="108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35"/>
                    <a:pt x="16" y="35"/>
                    <a:pt x="16" y="35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32" y="0"/>
                    <a:pt x="32" y="0"/>
                    <a:pt x="32" y="0"/>
                  </a:cubicBezTo>
                  <a:lnTo>
                    <a:pt x="32" y="35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12">
              <a:extLst>
                <a:ext uri="{FF2B5EF4-FFF2-40B4-BE49-F238E27FC236}">
                  <a16:creationId xmlns:a16="http://schemas.microsoft.com/office/drawing/2014/main" id="{BEEF163A-239B-4EB5-9DF8-023A666BADF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030" y="2013"/>
              <a:ext cx="21" cy="196"/>
            </a:xfrm>
            <a:prstGeom prst="rect">
              <a:avLst/>
            </a:pr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CCC1F7A7-B0FB-44A3-BD50-1447C19B973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86" y="2076"/>
              <a:ext cx="118" cy="135"/>
            </a:xfrm>
            <a:custGeom>
              <a:avLst/>
              <a:gdLst>
                <a:gd name="T0" fmla="*/ 16 w 92"/>
                <a:gd name="T1" fmla="*/ 64 h 104"/>
                <a:gd name="T2" fmla="*/ 45 w 92"/>
                <a:gd name="T3" fmla="*/ 90 h 104"/>
                <a:gd name="T4" fmla="*/ 76 w 92"/>
                <a:gd name="T5" fmla="*/ 65 h 104"/>
                <a:gd name="T6" fmla="*/ 76 w 92"/>
                <a:gd name="T7" fmla="*/ 0 h 104"/>
                <a:gd name="T8" fmla="*/ 92 w 92"/>
                <a:gd name="T9" fmla="*/ 0 h 104"/>
                <a:gd name="T10" fmla="*/ 92 w 92"/>
                <a:gd name="T11" fmla="*/ 103 h 104"/>
                <a:gd name="T12" fmla="*/ 77 w 92"/>
                <a:gd name="T13" fmla="*/ 103 h 104"/>
                <a:gd name="T14" fmla="*/ 77 w 92"/>
                <a:gd name="T15" fmla="*/ 85 h 104"/>
                <a:gd name="T16" fmla="*/ 74 w 92"/>
                <a:gd name="T17" fmla="*/ 85 h 104"/>
                <a:gd name="T18" fmla="*/ 40 w 92"/>
                <a:gd name="T19" fmla="*/ 104 h 104"/>
                <a:gd name="T20" fmla="*/ 0 w 92"/>
                <a:gd name="T21" fmla="*/ 66 h 104"/>
                <a:gd name="T22" fmla="*/ 0 w 92"/>
                <a:gd name="T23" fmla="*/ 0 h 104"/>
                <a:gd name="T24" fmla="*/ 16 w 92"/>
                <a:gd name="T25" fmla="*/ 0 h 104"/>
                <a:gd name="T26" fmla="*/ 16 w 92"/>
                <a:gd name="T27" fmla="*/ 6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" h="104">
                  <a:moveTo>
                    <a:pt x="16" y="64"/>
                  </a:moveTo>
                  <a:cubicBezTo>
                    <a:pt x="16" y="81"/>
                    <a:pt x="28" y="90"/>
                    <a:pt x="45" y="90"/>
                  </a:cubicBezTo>
                  <a:cubicBezTo>
                    <a:pt x="57" y="90"/>
                    <a:pt x="76" y="80"/>
                    <a:pt x="76" y="65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2" y="103"/>
                    <a:pt x="92" y="103"/>
                    <a:pt x="92" y="103"/>
                  </a:cubicBezTo>
                  <a:cubicBezTo>
                    <a:pt x="77" y="103"/>
                    <a:pt x="77" y="103"/>
                    <a:pt x="77" y="103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4" y="85"/>
                    <a:pt x="74" y="85"/>
                    <a:pt x="74" y="85"/>
                  </a:cubicBezTo>
                  <a:cubicBezTo>
                    <a:pt x="67" y="99"/>
                    <a:pt x="53" y="104"/>
                    <a:pt x="40" y="104"/>
                  </a:cubicBezTo>
                  <a:cubicBezTo>
                    <a:pt x="16" y="104"/>
                    <a:pt x="0" y="93"/>
                    <a:pt x="0" y="6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lnTo>
                    <a:pt x="16" y="64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4">
              <a:extLst>
                <a:ext uri="{FF2B5EF4-FFF2-40B4-BE49-F238E27FC236}">
                  <a16:creationId xmlns:a16="http://schemas.microsoft.com/office/drawing/2014/main" id="{A896CBC9-ABCA-4119-9B57-B8BF4B5543B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234" y="2073"/>
              <a:ext cx="102" cy="140"/>
            </a:xfrm>
            <a:custGeom>
              <a:avLst/>
              <a:gdLst>
                <a:gd name="T0" fmla="*/ 0 w 79"/>
                <a:gd name="T1" fmla="*/ 80 h 108"/>
                <a:gd name="T2" fmla="*/ 5 w 79"/>
                <a:gd name="T3" fmla="*/ 80 h 108"/>
                <a:gd name="T4" fmla="*/ 38 w 79"/>
                <a:gd name="T5" fmla="*/ 95 h 108"/>
                <a:gd name="T6" fmla="*/ 63 w 79"/>
                <a:gd name="T7" fmla="*/ 79 h 108"/>
                <a:gd name="T8" fmla="*/ 0 w 79"/>
                <a:gd name="T9" fmla="*/ 29 h 108"/>
                <a:gd name="T10" fmla="*/ 41 w 79"/>
                <a:gd name="T11" fmla="*/ 0 h 108"/>
                <a:gd name="T12" fmla="*/ 74 w 79"/>
                <a:gd name="T13" fmla="*/ 9 h 108"/>
                <a:gd name="T14" fmla="*/ 74 w 79"/>
                <a:gd name="T15" fmla="*/ 25 h 108"/>
                <a:gd name="T16" fmla="*/ 69 w 79"/>
                <a:gd name="T17" fmla="*/ 25 h 108"/>
                <a:gd name="T18" fmla="*/ 41 w 79"/>
                <a:gd name="T19" fmla="*/ 13 h 108"/>
                <a:gd name="T20" fmla="*/ 16 w 79"/>
                <a:gd name="T21" fmla="*/ 27 h 108"/>
                <a:gd name="T22" fmla="*/ 79 w 79"/>
                <a:gd name="T23" fmla="*/ 78 h 108"/>
                <a:gd name="T24" fmla="*/ 38 w 79"/>
                <a:gd name="T25" fmla="*/ 108 h 108"/>
                <a:gd name="T26" fmla="*/ 0 w 79"/>
                <a:gd name="T27" fmla="*/ 96 h 108"/>
                <a:gd name="T28" fmla="*/ 0 w 79"/>
                <a:gd name="T29" fmla="*/ 8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" h="108">
                  <a:moveTo>
                    <a:pt x="0" y="80"/>
                  </a:moveTo>
                  <a:cubicBezTo>
                    <a:pt x="5" y="80"/>
                    <a:pt x="5" y="80"/>
                    <a:pt x="5" y="80"/>
                  </a:cubicBezTo>
                  <a:cubicBezTo>
                    <a:pt x="11" y="88"/>
                    <a:pt x="26" y="95"/>
                    <a:pt x="38" y="95"/>
                  </a:cubicBezTo>
                  <a:cubicBezTo>
                    <a:pt x="55" y="95"/>
                    <a:pt x="63" y="90"/>
                    <a:pt x="63" y="79"/>
                  </a:cubicBezTo>
                  <a:cubicBezTo>
                    <a:pt x="63" y="58"/>
                    <a:pt x="0" y="64"/>
                    <a:pt x="0" y="29"/>
                  </a:cubicBezTo>
                  <a:cubicBezTo>
                    <a:pt x="0" y="12"/>
                    <a:pt x="13" y="0"/>
                    <a:pt x="41" y="0"/>
                  </a:cubicBezTo>
                  <a:cubicBezTo>
                    <a:pt x="57" y="0"/>
                    <a:pt x="68" y="5"/>
                    <a:pt x="74" y="9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69" y="25"/>
                    <a:pt x="69" y="25"/>
                    <a:pt x="69" y="25"/>
                  </a:cubicBezTo>
                  <a:cubicBezTo>
                    <a:pt x="65" y="21"/>
                    <a:pt x="56" y="13"/>
                    <a:pt x="41" y="13"/>
                  </a:cubicBezTo>
                  <a:cubicBezTo>
                    <a:pt x="24" y="13"/>
                    <a:pt x="16" y="19"/>
                    <a:pt x="16" y="27"/>
                  </a:cubicBezTo>
                  <a:cubicBezTo>
                    <a:pt x="16" y="52"/>
                    <a:pt x="79" y="42"/>
                    <a:pt x="79" y="78"/>
                  </a:cubicBezTo>
                  <a:cubicBezTo>
                    <a:pt x="79" y="96"/>
                    <a:pt x="67" y="108"/>
                    <a:pt x="38" y="108"/>
                  </a:cubicBezTo>
                  <a:cubicBezTo>
                    <a:pt x="23" y="108"/>
                    <a:pt x="10" y="102"/>
                    <a:pt x="0" y="96"/>
                  </a:cubicBezTo>
                  <a:lnTo>
                    <a:pt x="0" y="80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4677AA08-05FD-49EB-ACD2-D667BA321B6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353" y="2073"/>
              <a:ext cx="126" cy="140"/>
            </a:xfrm>
            <a:custGeom>
              <a:avLst/>
              <a:gdLst>
                <a:gd name="T0" fmla="*/ 17 w 98"/>
                <a:gd name="T1" fmla="*/ 55 h 108"/>
                <a:gd name="T2" fmla="*/ 17 w 98"/>
                <a:gd name="T3" fmla="*/ 56 h 108"/>
                <a:gd name="T4" fmla="*/ 19 w 98"/>
                <a:gd name="T5" fmla="*/ 72 h 108"/>
                <a:gd name="T6" fmla="*/ 55 w 98"/>
                <a:gd name="T7" fmla="*/ 94 h 108"/>
                <a:gd name="T8" fmla="*/ 89 w 98"/>
                <a:gd name="T9" fmla="*/ 82 h 108"/>
                <a:gd name="T10" fmla="*/ 93 w 98"/>
                <a:gd name="T11" fmla="*/ 82 h 108"/>
                <a:gd name="T12" fmla="*/ 93 w 98"/>
                <a:gd name="T13" fmla="*/ 95 h 108"/>
                <a:gd name="T14" fmla="*/ 55 w 98"/>
                <a:gd name="T15" fmla="*/ 108 h 108"/>
                <a:gd name="T16" fmla="*/ 0 w 98"/>
                <a:gd name="T17" fmla="*/ 53 h 108"/>
                <a:gd name="T18" fmla="*/ 49 w 98"/>
                <a:gd name="T19" fmla="*/ 0 h 108"/>
                <a:gd name="T20" fmla="*/ 98 w 98"/>
                <a:gd name="T21" fmla="*/ 55 h 108"/>
                <a:gd name="T22" fmla="*/ 17 w 98"/>
                <a:gd name="T23" fmla="*/ 55 h 108"/>
                <a:gd name="T24" fmla="*/ 18 w 98"/>
                <a:gd name="T25" fmla="*/ 42 h 108"/>
                <a:gd name="T26" fmla="*/ 80 w 98"/>
                <a:gd name="T27" fmla="*/ 42 h 108"/>
                <a:gd name="T28" fmla="*/ 49 w 98"/>
                <a:gd name="T29" fmla="*/ 13 h 108"/>
                <a:gd name="T30" fmla="*/ 18 w 98"/>
                <a:gd name="T31" fmla="*/ 4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8" h="108">
                  <a:moveTo>
                    <a:pt x="17" y="55"/>
                  </a:moveTo>
                  <a:cubicBezTo>
                    <a:pt x="17" y="56"/>
                    <a:pt x="17" y="56"/>
                    <a:pt x="17" y="56"/>
                  </a:cubicBezTo>
                  <a:cubicBezTo>
                    <a:pt x="17" y="62"/>
                    <a:pt x="17" y="68"/>
                    <a:pt x="19" y="72"/>
                  </a:cubicBezTo>
                  <a:cubicBezTo>
                    <a:pt x="25" y="86"/>
                    <a:pt x="37" y="94"/>
                    <a:pt x="55" y="94"/>
                  </a:cubicBezTo>
                  <a:cubicBezTo>
                    <a:pt x="66" y="94"/>
                    <a:pt x="79" y="90"/>
                    <a:pt x="89" y="82"/>
                  </a:cubicBezTo>
                  <a:cubicBezTo>
                    <a:pt x="93" y="82"/>
                    <a:pt x="93" y="82"/>
                    <a:pt x="93" y="8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2" y="105"/>
                    <a:pt x="66" y="108"/>
                    <a:pt x="55" y="108"/>
                  </a:cubicBezTo>
                  <a:cubicBezTo>
                    <a:pt x="20" y="108"/>
                    <a:pt x="0" y="90"/>
                    <a:pt x="0" y="53"/>
                  </a:cubicBezTo>
                  <a:cubicBezTo>
                    <a:pt x="0" y="24"/>
                    <a:pt x="18" y="0"/>
                    <a:pt x="49" y="0"/>
                  </a:cubicBezTo>
                  <a:cubicBezTo>
                    <a:pt x="84" y="0"/>
                    <a:pt x="97" y="24"/>
                    <a:pt x="98" y="55"/>
                  </a:cubicBezTo>
                  <a:lnTo>
                    <a:pt x="17" y="55"/>
                  </a:lnTo>
                  <a:close/>
                  <a:moveTo>
                    <a:pt x="18" y="42"/>
                  </a:moveTo>
                  <a:cubicBezTo>
                    <a:pt x="80" y="42"/>
                    <a:pt x="80" y="42"/>
                    <a:pt x="80" y="42"/>
                  </a:cubicBezTo>
                  <a:cubicBezTo>
                    <a:pt x="79" y="26"/>
                    <a:pt x="68" y="13"/>
                    <a:pt x="49" y="13"/>
                  </a:cubicBezTo>
                  <a:cubicBezTo>
                    <a:pt x="30" y="13"/>
                    <a:pt x="20" y="24"/>
                    <a:pt x="18" y="42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6">
              <a:extLst>
                <a:ext uri="{FF2B5EF4-FFF2-40B4-BE49-F238E27FC236}">
                  <a16:creationId xmlns:a16="http://schemas.microsoft.com/office/drawing/2014/main" id="{1D08156B-568E-4793-B7B8-AFF454FBCD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61" y="2020"/>
              <a:ext cx="174" cy="189"/>
            </a:xfrm>
            <a:custGeom>
              <a:avLst/>
              <a:gdLst>
                <a:gd name="T0" fmla="*/ 70 w 174"/>
                <a:gd name="T1" fmla="*/ 0 h 189"/>
                <a:gd name="T2" fmla="*/ 105 w 174"/>
                <a:gd name="T3" fmla="*/ 0 h 189"/>
                <a:gd name="T4" fmla="*/ 174 w 174"/>
                <a:gd name="T5" fmla="*/ 183 h 189"/>
                <a:gd name="T6" fmla="*/ 174 w 174"/>
                <a:gd name="T7" fmla="*/ 189 h 189"/>
                <a:gd name="T8" fmla="*/ 152 w 174"/>
                <a:gd name="T9" fmla="*/ 189 h 189"/>
                <a:gd name="T10" fmla="*/ 127 w 174"/>
                <a:gd name="T11" fmla="*/ 122 h 189"/>
                <a:gd name="T12" fmla="*/ 45 w 174"/>
                <a:gd name="T13" fmla="*/ 122 h 189"/>
                <a:gd name="T14" fmla="*/ 21 w 174"/>
                <a:gd name="T15" fmla="*/ 189 h 189"/>
                <a:gd name="T16" fmla="*/ 0 w 174"/>
                <a:gd name="T17" fmla="*/ 189 h 189"/>
                <a:gd name="T18" fmla="*/ 0 w 174"/>
                <a:gd name="T19" fmla="*/ 183 h 189"/>
                <a:gd name="T20" fmla="*/ 70 w 174"/>
                <a:gd name="T21" fmla="*/ 0 h 189"/>
                <a:gd name="T22" fmla="*/ 53 w 174"/>
                <a:gd name="T23" fmla="*/ 102 h 189"/>
                <a:gd name="T24" fmla="*/ 119 w 174"/>
                <a:gd name="T25" fmla="*/ 102 h 189"/>
                <a:gd name="T26" fmla="*/ 90 w 174"/>
                <a:gd name="T27" fmla="*/ 27 h 189"/>
                <a:gd name="T28" fmla="*/ 87 w 174"/>
                <a:gd name="T29" fmla="*/ 15 h 189"/>
                <a:gd name="T30" fmla="*/ 85 w 174"/>
                <a:gd name="T31" fmla="*/ 15 h 189"/>
                <a:gd name="T32" fmla="*/ 81 w 174"/>
                <a:gd name="T33" fmla="*/ 27 h 189"/>
                <a:gd name="T34" fmla="*/ 53 w 174"/>
                <a:gd name="T35" fmla="*/ 102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4" h="189">
                  <a:moveTo>
                    <a:pt x="70" y="0"/>
                  </a:moveTo>
                  <a:lnTo>
                    <a:pt x="105" y="0"/>
                  </a:lnTo>
                  <a:lnTo>
                    <a:pt x="174" y="183"/>
                  </a:lnTo>
                  <a:lnTo>
                    <a:pt x="174" y="189"/>
                  </a:lnTo>
                  <a:lnTo>
                    <a:pt x="152" y="189"/>
                  </a:lnTo>
                  <a:lnTo>
                    <a:pt x="127" y="122"/>
                  </a:lnTo>
                  <a:lnTo>
                    <a:pt x="45" y="122"/>
                  </a:lnTo>
                  <a:lnTo>
                    <a:pt x="21" y="189"/>
                  </a:lnTo>
                  <a:lnTo>
                    <a:pt x="0" y="189"/>
                  </a:lnTo>
                  <a:lnTo>
                    <a:pt x="0" y="183"/>
                  </a:lnTo>
                  <a:lnTo>
                    <a:pt x="70" y="0"/>
                  </a:lnTo>
                  <a:close/>
                  <a:moveTo>
                    <a:pt x="53" y="102"/>
                  </a:moveTo>
                  <a:lnTo>
                    <a:pt x="119" y="102"/>
                  </a:lnTo>
                  <a:lnTo>
                    <a:pt x="90" y="27"/>
                  </a:lnTo>
                  <a:lnTo>
                    <a:pt x="87" y="15"/>
                  </a:lnTo>
                  <a:lnTo>
                    <a:pt x="85" y="15"/>
                  </a:lnTo>
                  <a:lnTo>
                    <a:pt x="81" y="27"/>
                  </a:lnTo>
                  <a:lnTo>
                    <a:pt x="53" y="102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AA868916-32CD-4562-89B7-C3DDE4178A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61" y="2074"/>
              <a:ext cx="72" cy="135"/>
            </a:xfrm>
            <a:custGeom>
              <a:avLst/>
              <a:gdLst>
                <a:gd name="T0" fmla="*/ 0 w 56"/>
                <a:gd name="T1" fmla="*/ 1 h 104"/>
                <a:gd name="T2" fmla="*/ 17 w 56"/>
                <a:gd name="T3" fmla="*/ 1 h 104"/>
                <a:gd name="T4" fmla="*/ 17 w 56"/>
                <a:gd name="T5" fmla="*/ 19 h 104"/>
                <a:gd name="T6" fmla="*/ 20 w 56"/>
                <a:gd name="T7" fmla="*/ 19 h 104"/>
                <a:gd name="T8" fmla="*/ 42 w 56"/>
                <a:gd name="T9" fmla="*/ 0 h 104"/>
                <a:gd name="T10" fmla="*/ 56 w 56"/>
                <a:gd name="T11" fmla="*/ 0 h 104"/>
                <a:gd name="T12" fmla="*/ 56 w 56"/>
                <a:gd name="T13" fmla="*/ 15 h 104"/>
                <a:gd name="T14" fmla="*/ 42 w 56"/>
                <a:gd name="T15" fmla="*/ 15 h 104"/>
                <a:gd name="T16" fmla="*/ 17 w 56"/>
                <a:gd name="T17" fmla="*/ 44 h 104"/>
                <a:gd name="T18" fmla="*/ 17 w 56"/>
                <a:gd name="T19" fmla="*/ 104 h 104"/>
                <a:gd name="T20" fmla="*/ 0 w 56"/>
                <a:gd name="T21" fmla="*/ 104 h 104"/>
                <a:gd name="T22" fmla="*/ 0 w 56"/>
                <a:gd name="T23" fmla="*/ 1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6" h="104">
                  <a:moveTo>
                    <a:pt x="0" y="1"/>
                  </a:moveTo>
                  <a:cubicBezTo>
                    <a:pt x="17" y="1"/>
                    <a:pt x="17" y="1"/>
                    <a:pt x="17" y="1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22" y="7"/>
                    <a:pt x="30" y="0"/>
                    <a:pt x="42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42" y="15"/>
                    <a:pt x="42" y="15"/>
                    <a:pt x="42" y="15"/>
                  </a:cubicBezTo>
                  <a:cubicBezTo>
                    <a:pt x="30" y="15"/>
                    <a:pt x="19" y="27"/>
                    <a:pt x="17" y="44"/>
                  </a:cubicBezTo>
                  <a:cubicBezTo>
                    <a:pt x="17" y="104"/>
                    <a:pt x="17" y="104"/>
                    <a:pt x="17" y="104"/>
                  </a:cubicBezTo>
                  <a:cubicBezTo>
                    <a:pt x="0" y="104"/>
                    <a:pt x="0" y="104"/>
                    <a:pt x="0" y="104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8">
              <a:extLst>
                <a:ext uri="{FF2B5EF4-FFF2-40B4-BE49-F238E27FC236}">
                  <a16:creationId xmlns:a16="http://schemas.microsoft.com/office/drawing/2014/main" id="{9FD59890-A978-4A24-AFDC-4BE4623D306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40" y="2073"/>
              <a:ext cx="125" cy="140"/>
            </a:xfrm>
            <a:custGeom>
              <a:avLst/>
              <a:gdLst>
                <a:gd name="T0" fmla="*/ 16 w 97"/>
                <a:gd name="T1" fmla="*/ 55 h 108"/>
                <a:gd name="T2" fmla="*/ 16 w 97"/>
                <a:gd name="T3" fmla="*/ 56 h 108"/>
                <a:gd name="T4" fmla="*/ 19 w 97"/>
                <a:gd name="T5" fmla="*/ 72 h 108"/>
                <a:gd name="T6" fmla="*/ 54 w 97"/>
                <a:gd name="T7" fmla="*/ 94 h 108"/>
                <a:gd name="T8" fmla="*/ 88 w 97"/>
                <a:gd name="T9" fmla="*/ 82 h 108"/>
                <a:gd name="T10" fmla="*/ 92 w 97"/>
                <a:gd name="T11" fmla="*/ 82 h 108"/>
                <a:gd name="T12" fmla="*/ 92 w 97"/>
                <a:gd name="T13" fmla="*/ 95 h 108"/>
                <a:gd name="T14" fmla="*/ 55 w 97"/>
                <a:gd name="T15" fmla="*/ 108 h 108"/>
                <a:gd name="T16" fmla="*/ 0 w 97"/>
                <a:gd name="T17" fmla="*/ 53 h 108"/>
                <a:gd name="T18" fmla="*/ 48 w 97"/>
                <a:gd name="T19" fmla="*/ 0 h 108"/>
                <a:gd name="T20" fmla="*/ 97 w 97"/>
                <a:gd name="T21" fmla="*/ 55 h 108"/>
                <a:gd name="T22" fmla="*/ 16 w 97"/>
                <a:gd name="T23" fmla="*/ 55 h 108"/>
                <a:gd name="T24" fmla="*/ 17 w 97"/>
                <a:gd name="T25" fmla="*/ 42 h 108"/>
                <a:gd name="T26" fmla="*/ 79 w 97"/>
                <a:gd name="T27" fmla="*/ 42 h 108"/>
                <a:gd name="T28" fmla="*/ 49 w 97"/>
                <a:gd name="T29" fmla="*/ 13 h 108"/>
                <a:gd name="T30" fmla="*/ 17 w 97"/>
                <a:gd name="T31" fmla="*/ 4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7" h="108">
                  <a:moveTo>
                    <a:pt x="16" y="55"/>
                  </a:moveTo>
                  <a:cubicBezTo>
                    <a:pt x="16" y="56"/>
                    <a:pt x="16" y="56"/>
                    <a:pt x="16" y="56"/>
                  </a:cubicBezTo>
                  <a:cubicBezTo>
                    <a:pt x="16" y="62"/>
                    <a:pt x="17" y="68"/>
                    <a:pt x="19" y="72"/>
                  </a:cubicBezTo>
                  <a:cubicBezTo>
                    <a:pt x="25" y="86"/>
                    <a:pt x="36" y="94"/>
                    <a:pt x="54" y="94"/>
                  </a:cubicBezTo>
                  <a:cubicBezTo>
                    <a:pt x="65" y="94"/>
                    <a:pt x="78" y="90"/>
                    <a:pt x="88" y="82"/>
                  </a:cubicBezTo>
                  <a:cubicBezTo>
                    <a:pt x="92" y="82"/>
                    <a:pt x="92" y="82"/>
                    <a:pt x="92" y="82"/>
                  </a:cubicBezTo>
                  <a:cubicBezTo>
                    <a:pt x="92" y="95"/>
                    <a:pt x="92" y="95"/>
                    <a:pt x="92" y="95"/>
                  </a:cubicBezTo>
                  <a:cubicBezTo>
                    <a:pt x="81" y="105"/>
                    <a:pt x="66" y="108"/>
                    <a:pt x="55" y="108"/>
                  </a:cubicBezTo>
                  <a:cubicBezTo>
                    <a:pt x="19" y="108"/>
                    <a:pt x="0" y="90"/>
                    <a:pt x="0" y="53"/>
                  </a:cubicBezTo>
                  <a:cubicBezTo>
                    <a:pt x="0" y="24"/>
                    <a:pt x="17" y="0"/>
                    <a:pt x="48" y="0"/>
                  </a:cubicBezTo>
                  <a:cubicBezTo>
                    <a:pt x="83" y="0"/>
                    <a:pt x="96" y="24"/>
                    <a:pt x="97" y="55"/>
                  </a:cubicBezTo>
                  <a:lnTo>
                    <a:pt x="16" y="55"/>
                  </a:lnTo>
                  <a:close/>
                  <a:moveTo>
                    <a:pt x="17" y="42"/>
                  </a:moveTo>
                  <a:cubicBezTo>
                    <a:pt x="79" y="42"/>
                    <a:pt x="79" y="42"/>
                    <a:pt x="79" y="42"/>
                  </a:cubicBezTo>
                  <a:cubicBezTo>
                    <a:pt x="78" y="26"/>
                    <a:pt x="67" y="13"/>
                    <a:pt x="49" y="13"/>
                  </a:cubicBezTo>
                  <a:cubicBezTo>
                    <a:pt x="30" y="13"/>
                    <a:pt x="20" y="24"/>
                    <a:pt x="17" y="42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9">
              <a:extLst>
                <a:ext uri="{FF2B5EF4-FFF2-40B4-BE49-F238E27FC236}">
                  <a16:creationId xmlns:a16="http://schemas.microsoft.com/office/drawing/2014/main" id="{95B098A9-5E16-42DD-89E4-C3D5EA2ED8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92" y="2074"/>
              <a:ext cx="117" cy="135"/>
            </a:xfrm>
            <a:custGeom>
              <a:avLst/>
              <a:gdLst>
                <a:gd name="T0" fmla="*/ 75 w 91"/>
                <a:gd name="T1" fmla="*/ 40 h 104"/>
                <a:gd name="T2" fmla="*/ 46 w 91"/>
                <a:gd name="T3" fmla="*/ 14 h 104"/>
                <a:gd name="T4" fmla="*/ 16 w 91"/>
                <a:gd name="T5" fmla="*/ 38 h 104"/>
                <a:gd name="T6" fmla="*/ 16 w 91"/>
                <a:gd name="T7" fmla="*/ 104 h 104"/>
                <a:gd name="T8" fmla="*/ 0 w 91"/>
                <a:gd name="T9" fmla="*/ 104 h 104"/>
                <a:gd name="T10" fmla="*/ 0 w 91"/>
                <a:gd name="T11" fmla="*/ 1 h 104"/>
                <a:gd name="T12" fmla="*/ 15 w 91"/>
                <a:gd name="T13" fmla="*/ 1 h 104"/>
                <a:gd name="T14" fmla="*/ 15 w 91"/>
                <a:gd name="T15" fmla="*/ 19 h 104"/>
                <a:gd name="T16" fmla="*/ 18 w 91"/>
                <a:gd name="T17" fmla="*/ 19 h 104"/>
                <a:gd name="T18" fmla="*/ 52 w 91"/>
                <a:gd name="T19" fmla="*/ 0 h 104"/>
                <a:gd name="T20" fmla="*/ 91 w 91"/>
                <a:gd name="T21" fmla="*/ 38 h 104"/>
                <a:gd name="T22" fmla="*/ 91 w 91"/>
                <a:gd name="T23" fmla="*/ 104 h 104"/>
                <a:gd name="T24" fmla="*/ 75 w 91"/>
                <a:gd name="T25" fmla="*/ 104 h 104"/>
                <a:gd name="T26" fmla="*/ 75 w 91"/>
                <a:gd name="T27" fmla="*/ 4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1" h="104">
                  <a:moveTo>
                    <a:pt x="75" y="40"/>
                  </a:moveTo>
                  <a:cubicBezTo>
                    <a:pt x="75" y="23"/>
                    <a:pt x="63" y="14"/>
                    <a:pt x="46" y="14"/>
                  </a:cubicBezTo>
                  <a:cubicBezTo>
                    <a:pt x="34" y="14"/>
                    <a:pt x="16" y="23"/>
                    <a:pt x="16" y="38"/>
                  </a:cubicBezTo>
                  <a:cubicBezTo>
                    <a:pt x="16" y="104"/>
                    <a:pt x="16" y="104"/>
                    <a:pt x="16" y="104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8" y="19"/>
                    <a:pt x="18" y="19"/>
                    <a:pt x="18" y="19"/>
                  </a:cubicBezTo>
                  <a:cubicBezTo>
                    <a:pt x="24" y="5"/>
                    <a:pt x="38" y="0"/>
                    <a:pt x="52" y="0"/>
                  </a:cubicBezTo>
                  <a:cubicBezTo>
                    <a:pt x="75" y="0"/>
                    <a:pt x="91" y="11"/>
                    <a:pt x="91" y="38"/>
                  </a:cubicBezTo>
                  <a:cubicBezTo>
                    <a:pt x="91" y="104"/>
                    <a:pt x="91" y="104"/>
                    <a:pt x="91" y="104"/>
                  </a:cubicBezTo>
                  <a:cubicBezTo>
                    <a:pt x="75" y="104"/>
                    <a:pt x="75" y="104"/>
                    <a:pt x="75" y="104"/>
                  </a:cubicBezTo>
                  <a:lnTo>
                    <a:pt x="75" y="40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20">
              <a:extLst>
                <a:ext uri="{FF2B5EF4-FFF2-40B4-BE49-F238E27FC236}">
                  <a16:creationId xmlns:a16="http://schemas.microsoft.com/office/drawing/2014/main" id="{AACE7BEB-3A82-4D29-A531-AE81E4337F5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36" y="2015"/>
              <a:ext cx="129" cy="197"/>
            </a:xfrm>
            <a:custGeom>
              <a:avLst/>
              <a:gdLst>
                <a:gd name="T0" fmla="*/ 100 w 100"/>
                <a:gd name="T1" fmla="*/ 0 h 152"/>
                <a:gd name="T2" fmla="*/ 100 w 100"/>
                <a:gd name="T3" fmla="*/ 150 h 152"/>
                <a:gd name="T4" fmla="*/ 83 w 100"/>
                <a:gd name="T5" fmla="*/ 150 h 152"/>
                <a:gd name="T6" fmla="*/ 83 w 100"/>
                <a:gd name="T7" fmla="*/ 137 h 152"/>
                <a:gd name="T8" fmla="*/ 80 w 100"/>
                <a:gd name="T9" fmla="*/ 137 h 152"/>
                <a:gd name="T10" fmla="*/ 49 w 100"/>
                <a:gd name="T11" fmla="*/ 152 h 152"/>
                <a:gd name="T12" fmla="*/ 0 w 100"/>
                <a:gd name="T13" fmla="*/ 100 h 152"/>
                <a:gd name="T14" fmla="*/ 52 w 100"/>
                <a:gd name="T15" fmla="*/ 45 h 152"/>
                <a:gd name="T16" fmla="*/ 83 w 100"/>
                <a:gd name="T17" fmla="*/ 61 h 152"/>
                <a:gd name="T18" fmla="*/ 83 w 100"/>
                <a:gd name="T19" fmla="*/ 0 h 152"/>
                <a:gd name="T20" fmla="*/ 100 w 100"/>
                <a:gd name="T21" fmla="*/ 0 h 152"/>
                <a:gd name="T22" fmla="*/ 83 w 100"/>
                <a:gd name="T23" fmla="*/ 109 h 152"/>
                <a:gd name="T24" fmla="*/ 83 w 100"/>
                <a:gd name="T25" fmla="*/ 81 h 152"/>
                <a:gd name="T26" fmla="*/ 54 w 100"/>
                <a:gd name="T27" fmla="*/ 59 h 152"/>
                <a:gd name="T28" fmla="*/ 17 w 100"/>
                <a:gd name="T29" fmla="*/ 99 h 152"/>
                <a:gd name="T30" fmla="*/ 54 w 100"/>
                <a:gd name="T31" fmla="*/ 138 h 152"/>
                <a:gd name="T32" fmla="*/ 83 w 100"/>
                <a:gd name="T33" fmla="*/ 109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0" h="152">
                  <a:moveTo>
                    <a:pt x="100" y="0"/>
                  </a:moveTo>
                  <a:cubicBezTo>
                    <a:pt x="100" y="150"/>
                    <a:pt x="100" y="150"/>
                    <a:pt x="100" y="150"/>
                  </a:cubicBezTo>
                  <a:cubicBezTo>
                    <a:pt x="83" y="150"/>
                    <a:pt x="83" y="150"/>
                    <a:pt x="83" y="150"/>
                  </a:cubicBezTo>
                  <a:cubicBezTo>
                    <a:pt x="83" y="137"/>
                    <a:pt x="83" y="137"/>
                    <a:pt x="83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72" y="147"/>
                    <a:pt x="62" y="152"/>
                    <a:pt x="49" y="152"/>
                  </a:cubicBezTo>
                  <a:cubicBezTo>
                    <a:pt x="21" y="152"/>
                    <a:pt x="0" y="131"/>
                    <a:pt x="0" y="100"/>
                  </a:cubicBezTo>
                  <a:cubicBezTo>
                    <a:pt x="0" y="66"/>
                    <a:pt x="24" y="45"/>
                    <a:pt x="52" y="45"/>
                  </a:cubicBezTo>
                  <a:cubicBezTo>
                    <a:pt x="64" y="45"/>
                    <a:pt x="80" y="51"/>
                    <a:pt x="83" y="61"/>
                  </a:cubicBezTo>
                  <a:cubicBezTo>
                    <a:pt x="83" y="0"/>
                    <a:pt x="83" y="0"/>
                    <a:pt x="83" y="0"/>
                  </a:cubicBezTo>
                  <a:lnTo>
                    <a:pt x="100" y="0"/>
                  </a:lnTo>
                  <a:close/>
                  <a:moveTo>
                    <a:pt x="83" y="109"/>
                  </a:moveTo>
                  <a:cubicBezTo>
                    <a:pt x="83" y="81"/>
                    <a:pt x="83" y="81"/>
                    <a:pt x="83" y="81"/>
                  </a:cubicBezTo>
                  <a:cubicBezTo>
                    <a:pt x="83" y="67"/>
                    <a:pt x="70" y="59"/>
                    <a:pt x="54" y="59"/>
                  </a:cubicBezTo>
                  <a:cubicBezTo>
                    <a:pt x="36" y="59"/>
                    <a:pt x="17" y="72"/>
                    <a:pt x="17" y="99"/>
                  </a:cubicBezTo>
                  <a:cubicBezTo>
                    <a:pt x="17" y="124"/>
                    <a:pt x="35" y="138"/>
                    <a:pt x="54" y="138"/>
                  </a:cubicBezTo>
                  <a:cubicBezTo>
                    <a:pt x="69" y="138"/>
                    <a:pt x="83" y="125"/>
                    <a:pt x="83" y="109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34A2DAEA-8C58-4CE0-89AD-D16404C8586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93" y="2073"/>
              <a:ext cx="113" cy="140"/>
            </a:xfrm>
            <a:custGeom>
              <a:avLst/>
              <a:gdLst>
                <a:gd name="T0" fmla="*/ 72 w 88"/>
                <a:gd name="T1" fmla="*/ 93 h 108"/>
                <a:gd name="T2" fmla="*/ 69 w 88"/>
                <a:gd name="T3" fmla="*/ 93 h 108"/>
                <a:gd name="T4" fmla="*/ 36 w 88"/>
                <a:gd name="T5" fmla="*/ 108 h 108"/>
                <a:gd name="T6" fmla="*/ 0 w 88"/>
                <a:gd name="T7" fmla="*/ 77 h 108"/>
                <a:gd name="T8" fmla="*/ 40 w 88"/>
                <a:gd name="T9" fmla="*/ 42 h 108"/>
                <a:gd name="T10" fmla="*/ 70 w 88"/>
                <a:gd name="T11" fmla="*/ 37 h 108"/>
                <a:gd name="T12" fmla="*/ 71 w 88"/>
                <a:gd name="T13" fmla="*/ 34 h 108"/>
                <a:gd name="T14" fmla="*/ 44 w 88"/>
                <a:gd name="T15" fmla="*/ 14 h 108"/>
                <a:gd name="T16" fmla="*/ 11 w 88"/>
                <a:gd name="T17" fmla="*/ 28 h 108"/>
                <a:gd name="T18" fmla="*/ 8 w 88"/>
                <a:gd name="T19" fmla="*/ 28 h 108"/>
                <a:gd name="T20" fmla="*/ 8 w 88"/>
                <a:gd name="T21" fmla="*/ 13 h 108"/>
                <a:gd name="T22" fmla="*/ 45 w 88"/>
                <a:gd name="T23" fmla="*/ 0 h 108"/>
                <a:gd name="T24" fmla="*/ 88 w 88"/>
                <a:gd name="T25" fmla="*/ 41 h 108"/>
                <a:gd name="T26" fmla="*/ 88 w 88"/>
                <a:gd name="T27" fmla="*/ 105 h 108"/>
                <a:gd name="T28" fmla="*/ 72 w 88"/>
                <a:gd name="T29" fmla="*/ 105 h 108"/>
                <a:gd name="T30" fmla="*/ 72 w 88"/>
                <a:gd name="T31" fmla="*/ 93 h 108"/>
                <a:gd name="T32" fmla="*/ 72 w 88"/>
                <a:gd name="T33" fmla="*/ 73 h 108"/>
                <a:gd name="T34" fmla="*/ 72 w 88"/>
                <a:gd name="T35" fmla="*/ 51 h 108"/>
                <a:gd name="T36" fmla="*/ 45 w 88"/>
                <a:gd name="T37" fmla="*/ 56 h 108"/>
                <a:gd name="T38" fmla="*/ 17 w 88"/>
                <a:gd name="T39" fmla="*/ 77 h 108"/>
                <a:gd name="T40" fmla="*/ 42 w 88"/>
                <a:gd name="T41" fmla="*/ 94 h 108"/>
                <a:gd name="T42" fmla="*/ 72 w 88"/>
                <a:gd name="T43" fmla="*/ 7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8" h="108">
                  <a:moveTo>
                    <a:pt x="72" y="93"/>
                  </a:moveTo>
                  <a:cubicBezTo>
                    <a:pt x="69" y="93"/>
                    <a:pt x="69" y="93"/>
                    <a:pt x="69" y="93"/>
                  </a:cubicBezTo>
                  <a:cubicBezTo>
                    <a:pt x="61" y="103"/>
                    <a:pt x="49" y="108"/>
                    <a:pt x="36" y="108"/>
                  </a:cubicBezTo>
                  <a:cubicBezTo>
                    <a:pt x="15" y="108"/>
                    <a:pt x="0" y="95"/>
                    <a:pt x="0" y="77"/>
                  </a:cubicBezTo>
                  <a:cubicBezTo>
                    <a:pt x="0" y="56"/>
                    <a:pt x="16" y="47"/>
                    <a:pt x="40" y="42"/>
                  </a:cubicBezTo>
                  <a:cubicBezTo>
                    <a:pt x="47" y="40"/>
                    <a:pt x="62" y="38"/>
                    <a:pt x="70" y="37"/>
                  </a:cubicBezTo>
                  <a:cubicBezTo>
                    <a:pt x="71" y="34"/>
                    <a:pt x="71" y="34"/>
                    <a:pt x="71" y="34"/>
                  </a:cubicBezTo>
                  <a:cubicBezTo>
                    <a:pt x="68" y="23"/>
                    <a:pt x="58" y="14"/>
                    <a:pt x="44" y="14"/>
                  </a:cubicBezTo>
                  <a:cubicBezTo>
                    <a:pt x="29" y="14"/>
                    <a:pt x="20" y="19"/>
                    <a:pt x="11" y="28"/>
                  </a:cubicBezTo>
                  <a:cubicBezTo>
                    <a:pt x="8" y="28"/>
                    <a:pt x="8" y="28"/>
                    <a:pt x="8" y="28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16" y="6"/>
                    <a:pt x="28" y="0"/>
                    <a:pt x="45" y="0"/>
                  </a:cubicBezTo>
                  <a:cubicBezTo>
                    <a:pt x="72" y="0"/>
                    <a:pt x="88" y="16"/>
                    <a:pt x="88" y="41"/>
                  </a:cubicBezTo>
                  <a:cubicBezTo>
                    <a:pt x="88" y="64"/>
                    <a:pt x="88" y="82"/>
                    <a:pt x="88" y="105"/>
                  </a:cubicBezTo>
                  <a:cubicBezTo>
                    <a:pt x="72" y="105"/>
                    <a:pt x="72" y="105"/>
                    <a:pt x="72" y="105"/>
                  </a:cubicBezTo>
                  <a:lnTo>
                    <a:pt x="72" y="93"/>
                  </a:lnTo>
                  <a:close/>
                  <a:moveTo>
                    <a:pt x="72" y="73"/>
                  </a:moveTo>
                  <a:cubicBezTo>
                    <a:pt x="72" y="51"/>
                    <a:pt x="72" y="51"/>
                    <a:pt x="72" y="51"/>
                  </a:cubicBezTo>
                  <a:cubicBezTo>
                    <a:pt x="63" y="53"/>
                    <a:pt x="51" y="55"/>
                    <a:pt x="45" y="56"/>
                  </a:cubicBezTo>
                  <a:cubicBezTo>
                    <a:pt x="25" y="60"/>
                    <a:pt x="17" y="65"/>
                    <a:pt x="17" y="77"/>
                  </a:cubicBezTo>
                  <a:cubicBezTo>
                    <a:pt x="17" y="88"/>
                    <a:pt x="27" y="94"/>
                    <a:pt x="42" y="94"/>
                  </a:cubicBezTo>
                  <a:cubicBezTo>
                    <a:pt x="53" y="94"/>
                    <a:pt x="72" y="87"/>
                    <a:pt x="72" y="73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22">
              <a:extLst>
                <a:ext uri="{FF2B5EF4-FFF2-40B4-BE49-F238E27FC236}">
                  <a16:creationId xmlns:a16="http://schemas.microsoft.com/office/drawing/2014/main" id="{82247F93-97C3-46A6-9285-1BFAF9F2917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41" y="2074"/>
              <a:ext cx="213" cy="135"/>
            </a:xfrm>
            <a:custGeom>
              <a:avLst/>
              <a:gdLst>
                <a:gd name="T0" fmla="*/ 75 w 165"/>
                <a:gd name="T1" fmla="*/ 38 h 104"/>
                <a:gd name="T2" fmla="*/ 46 w 165"/>
                <a:gd name="T3" fmla="*/ 14 h 104"/>
                <a:gd name="T4" fmla="*/ 16 w 165"/>
                <a:gd name="T5" fmla="*/ 38 h 104"/>
                <a:gd name="T6" fmla="*/ 16 w 165"/>
                <a:gd name="T7" fmla="*/ 104 h 104"/>
                <a:gd name="T8" fmla="*/ 0 w 165"/>
                <a:gd name="T9" fmla="*/ 104 h 104"/>
                <a:gd name="T10" fmla="*/ 0 w 165"/>
                <a:gd name="T11" fmla="*/ 1 h 104"/>
                <a:gd name="T12" fmla="*/ 16 w 165"/>
                <a:gd name="T13" fmla="*/ 1 h 104"/>
                <a:gd name="T14" fmla="*/ 16 w 165"/>
                <a:gd name="T15" fmla="*/ 19 h 104"/>
                <a:gd name="T16" fmla="*/ 18 w 165"/>
                <a:gd name="T17" fmla="*/ 19 h 104"/>
                <a:gd name="T18" fmla="*/ 51 w 165"/>
                <a:gd name="T19" fmla="*/ 0 h 104"/>
                <a:gd name="T20" fmla="*/ 86 w 165"/>
                <a:gd name="T21" fmla="*/ 21 h 104"/>
                <a:gd name="T22" fmla="*/ 89 w 165"/>
                <a:gd name="T23" fmla="*/ 21 h 104"/>
                <a:gd name="T24" fmla="*/ 125 w 165"/>
                <a:gd name="T25" fmla="*/ 0 h 104"/>
                <a:gd name="T26" fmla="*/ 165 w 165"/>
                <a:gd name="T27" fmla="*/ 37 h 104"/>
                <a:gd name="T28" fmla="*/ 165 w 165"/>
                <a:gd name="T29" fmla="*/ 104 h 104"/>
                <a:gd name="T30" fmla="*/ 149 w 165"/>
                <a:gd name="T31" fmla="*/ 104 h 104"/>
                <a:gd name="T32" fmla="*/ 149 w 165"/>
                <a:gd name="T33" fmla="*/ 38 h 104"/>
                <a:gd name="T34" fmla="*/ 121 w 165"/>
                <a:gd name="T35" fmla="*/ 14 h 104"/>
                <a:gd name="T36" fmla="*/ 91 w 165"/>
                <a:gd name="T37" fmla="*/ 39 h 104"/>
                <a:gd name="T38" fmla="*/ 91 w 165"/>
                <a:gd name="T39" fmla="*/ 104 h 104"/>
                <a:gd name="T40" fmla="*/ 75 w 165"/>
                <a:gd name="T41" fmla="*/ 104 h 104"/>
                <a:gd name="T42" fmla="*/ 75 w 165"/>
                <a:gd name="T43" fmla="*/ 38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5" h="104">
                  <a:moveTo>
                    <a:pt x="75" y="38"/>
                  </a:moveTo>
                  <a:cubicBezTo>
                    <a:pt x="75" y="23"/>
                    <a:pt x="63" y="14"/>
                    <a:pt x="46" y="14"/>
                  </a:cubicBezTo>
                  <a:cubicBezTo>
                    <a:pt x="35" y="14"/>
                    <a:pt x="17" y="23"/>
                    <a:pt x="16" y="38"/>
                  </a:cubicBezTo>
                  <a:cubicBezTo>
                    <a:pt x="16" y="104"/>
                    <a:pt x="16" y="104"/>
                    <a:pt x="16" y="104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8" y="19"/>
                    <a:pt x="18" y="19"/>
                    <a:pt x="18" y="19"/>
                  </a:cubicBezTo>
                  <a:cubicBezTo>
                    <a:pt x="25" y="5"/>
                    <a:pt x="39" y="0"/>
                    <a:pt x="51" y="0"/>
                  </a:cubicBezTo>
                  <a:cubicBezTo>
                    <a:pt x="72" y="0"/>
                    <a:pt x="82" y="9"/>
                    <a:pt x="86" y="21"/>
                  </a:cubicBezTo>
                  <a:cubicBezTo>
                    <a:pt x="89" y="21"/>
                    <a:pt x="89" y="21"/>
                    <a:pt x="89" y="21"/>
                  </a:cubicBezTo>
                  <a:cubicBezTo>
                    <a:pt x="95" y="7"/>
                    <a:pt x="112" y="0"/>
                    <a:pt x="125" y="0"/>
                  </a:cubicBezTo>
                  <a:cubicBezTo>
                    <a:pt x="149" y="0"/>
                    <a:pt x="165" y="11"/>
                    <a:pt x="165" y="37"/>
                  </a:cubicBezTo>
                  <a:cubicBezTo>
                    <a:pt x="165" y="104"/>
                    <a:pt x="165" y="104"/>
                    <a:pt x="165" y="104"/>
                  </a:cubicBezTo>
                  <a:cubicBezTo>
                    <a:pt x="149" y="104"/>
                    <a:pt x="149" y="104"/>
                    <a:pt x="149" y="104"/>
                  </a:cubicBezTo>
                  <a:cubicBezTo>
                    <a:pt x="149" y="38"/>
                    <a:pt x="149" y="38"/>
                    <a:pt x="149" y="38"/>
                  </a:cubicBezTo>
                  <a:cubicBezTo>
                    <a:pt x="149" y="23"/>
                    <a:pt x="137" y="14"/>
                    <a:pt x="121" y="14"/>
                  </a:cubicBezTo>
                  <a:cubicBezTo>
                    <a:pt x="110" y="14"/>
                    <a:pt x="91" y="24"/>
                    <a:pt x="91" y="39"/>
                  </a:cubicBezTo>
                  <a:cubicBezTo>
                    <a:pt x="91" y="104"/>
                    <a:pt x="91" y="104"/>
                    <a:pt x="91" y="104"/>
                  </a:cubicBezTo>
                  <a:cubicBezTo>
                    <a:pt x="75" y="104"/>
                    <a:pt x="75" y="104"/>
                    <a:pt x="75" y="104"/>
                  </a:cubicBezTo>
                  <a:lnTo>
                    <a:pt x="75" y="38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23">
              <a:extLst>
                <a:ext uri="{FF2B5EF4-FFF2-40B4-BE49-F238E27FC236}">
                  <a16:creationId xmlns:a16="http://schemas.microsoft.com/office/drawing/2014/main" id="{13987450-EEB0-404D-9152-506178FA4F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687" y="2016"/>
              <a:ext cx="22" cy="193"/>
            </a:xfrm>
            <a:custGeom>
              <a:avLst/>
              <a:gdLst>
                <a:gd name="T0" fmla="*/ 0 w 22"/>
                <a:gd name="T1" fmla="*/ 27 h 193"/>
                <a:gd name="T2" fmla="*/ 0 w 22"/>
                <a:gd name="T3" fmla="*/ 0 h 193"/>
                <a:gd name="T4" fmla="*/ 22 w 22"/>
                <a:gd name="T5" fmla="*/ 0 h 193"/>
                <a:gd name="T6" fmla="*/ 22 w 22"/>
                <a:gd name="T7" fmla="*/ 27 h 193"/>
                <a:gd name="T8" fmla="*/ 0 w 22"/>
                <a:gd name="T9" fmla="*/ 27 h 193"/>
                <a:gd name="T10" fmla="*/ 0 w 22"/>
                <a:gd name="T11" fmla="*/ 193 h 193"/>
                <a:gd name="T12" fmla="*/ 0 w 22"/>
                <a:gd name="T13" fmla="*/ 60 h 193"/>
                <a:gd name="T14" fmla="*/ 22 w 22"/>
                <a:gd name="T15" fmla="*/ 60 h 193"/>
                <a:gd name="T16" fmla="*/ 22 w 22"/>
                <a:gd name="T17" fmla="*/ 193 h 193"/>
                <a:gd name="T18" fmla="*/ 0 w 22"/>
                <a:gd name="T1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" h="193">
                  <a:moveTo>
                    <a:pt x="0" y="27"/>
                  </a:moveTo>
                  <a:lnTo>
                    <a:pt x="0" y="0"/>
                  </a:lnTo>
                  <a:lnTo>
                    <a:pt x="22" y="0"/>
                  </a:lnTo>
                  <a:lnTo>
                    <a:pt x="22" y="27"/>
                  </a:lnTo>
                  <a:lnTo>
                    <a:pt x="0" y="27"/>
                  </a:lnTo>
                  <a:close/>
                  <a:moveTo>
                    <a:pt x="0" y="193"/>
                  </a:moveTo>
                  <a:lnTo>
                    <a:pt x="0" y="60"/>
                  </a:lnTo>
                  <a:lnTo>
                    <a:pt x="22" y="60"/>
                  </a:lnTo>
                  <a:lnTo>
                    <a:pt x="22" y="193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24">
              <a:extLst>
                <a:ext uri="{FF2B5EF4-FFF2-40B4-BE49-F238E27FC236}">
                  <a16:creationId xmlns:a16="http://schemas.microsoft.com/office/drawing/2014/main" id="{21F11BDF-409E-4FB5-9195-4932BBBEA0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739" y="2073"/>
              <a:ext cx="102" cy="140"/>
            </a:xfrm>
            <a:custGeom>
              <a:avLst/>
              <a:gdLst>
                <a:gd name="T0" fmla="*/ 0 w 79"/>
                <a:gd name="T1" fmla="*/ 80 h 108"/>
                <a:gd name="T2" fmla="*/ 5 w 79"/>
                <a:gd name="T3" fmla="*/ 80 h 108"/>
                <a:gd name="T4" fmla="*/ 38 w 79"/>
                <a:gd name="T5" fmla="*/ 95 h 108"/>
                <a:gd name="T6" fmla="*/ 63 w 79"/>
                <a:gd name="T7" fmla="*/ 79 h 108"/>
                <a:gd name="T8" fmla="*/ 0 w 79"/>
                <a:gd name="T9" fmla="*/ 29 h 108"/>
                <a:gd name="T10" fmla="*/ 41 w 79"/>
                <a:gd name="T11" fmla="*/ 0 h 108"/>
                <a:gd name="T12" fmla="*/ 74 w 79"/>
                <a:gd name="T13" fmla="*/ 9 h 108"/>
                <a:gd name="T14" fmla="*/ 74 w 79"/>
                <a:gd name="T15" fmla="*/ 25 h 108"/>
                <a:gd name="T16" fmla="*/ 69 w 79"/>
                <a:gd name="T17" fmla="*/ 25 h 108"/>
                <a:gd name="T18" fmla="*/ 41 w 79"/>
                <a:gd name="T19" fmla="*/ 13 h 108"/>
                <a:gd name="T20" fmla="*/ 16 w 79"/>
                <a:gd name="T21" fmla="*/ 27 h 108"/>
                <a:gd name="T22" fmla="*/ 79 w 79"/>
                <a:gd name="T23" fmla="*/ 78 h 108"/>
                <a:gd name="T24" fmla="*/ 38 w 79"/>
                <a:gd name="T25" fmla="*/ 108 h 108"/>
                <a:gd name="T26" fmla="*/ 0 w 79"/>
                <a:gd name="T27" fmla="*/ 96 h 108"/>
                <a:gd name="T28" fmla="*/ 0 w 79"/>
                <a:gd name="T29" fmla="*/ 8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" h="108">
                  <a:moveTo>
                    <a:pt x="0" y="80"/>
                  </a:moveTo>
                  <a:cubicBezTo>
                    <a:pt x="5" y="80"/>
                    <a:pt x="5" y="80"/>
                    <a:pt x="5" y="80"/>
                  </a:cubicBezTo>
                  <a:cubicBezTo>
                    <a:pt x="11" y="88"/>
                    <a:pt x="25" y="95"/>
                    <a:pt x="38" y="95"/>
                  </a:cubicBezTo>
                  <a:cubicBezTo>
                    <a:pt x="55" y="95"/>
                    <a:pt x="63" y="90"/>
                    <a:pt x="63" y="79"/>
                  </a:cubicBezTo>
                  <a:cubicBezTo>
                    <a:pt x="63" y="58"/>
                    <a:pt x="0" y="64"/>
                    <a:pt x="0" y="29"/>
                  </a:cubicBezTo>
                  <a:cubicBezTo>
                    <a:pt x="0" y="12"/>
                    <a:pt x="13" y="0"/>
                    <a:pt x="41" y="0"/>
                  </a:cubicBezTo>
                  <a:cubicBezTo>
                    <a:pt x="57" y="0"/>
                    <a:pt x="68" y="5"/>
                    <a:pt x="74" y="9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69" y="25"/>
                    <a:pt x="69" y="25"/>
                    <a:pt x="69" y="25"/>
                  </a:cubicBezTo>
                  <a:cubicBezTo>
                    <a:pt x="65" y="21"/>
                    <a:pt x="56" y="13"/>
                    <a:pt x="41" y="13"/>
                  </a:cubicBezTo>
                  <a:cubicBezTo>
                    <a:pt x="24" y="13"/>
                    <a:pt x="16" y="19"/>
                    <a:pt x="16" y="27"/>
                  </a:cubicBezTo>
                  <a:cubicBezTo>
                    <a:pt x="16" y="52"/>
                    <a:pt x="79" y="42"/>
                    <a:pt x="79" y="78"/>
                  </a:cubicBezTo>
                  <a:cubicBezTo>
                    <a:pt x="79" y="96"/>
                    <a:pt x="67" y="108"/>
                    <a:pt x="38" y="108"/>
                  </a:cubicBezTo>
                  <a:cubicBezTo>
                    <a:pt x="23" y="108"/>
                    <a:pt x="9" y="102"/>
                    <a:pt x="0" y="96"/>
                  </a:cubicBezTo>
                  <a:lnTo>
                    <a:pt x="0" y="80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25">
              <a:extLst>
                <a:ext uri="{FF2B5EF4-FFF2-40B4-BE49-F238E27FC236}">
                  <a16:creationId xmlns:a16="http://schemas.microsoft.com/office/drawing/2014/main" id="{28D81511-6C1E-480A-A1A4-28EEF4DE62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857" y="2073"/>
              <a:ext cx="125" cy="140"/>
            </a:xfrm>
            <a:custGeom>
              <a:avLst/>
              <a:gdLst>
                <a:gd name="T0" fmla="*/ 16 w 97"/>
                <a:gd name="T1" fmla="*/ 55 h 108"/>
                <a:gd name="T2" fmla="*/ 16 w 97"/>
                <a:gd name="T3" fmla="*/ 56 h 108"/>
                <a:gd name="T4" fmla="*/ 19 w 97"/>
                <a:gd name="T5" fmla="*/ 72 h 108"/>
                <a:gd name="T6" fmla="*/ 55 w 97"/>
                <a:gd name="T7" fmla="*/ 94 h 108"/>
                <a:gd name="T8" fmla="*/ 89 w 97"/>
                <a:gd name="T9" fmla="*/ 82 h 108"/>
                <a:gd name="T10" fmla="*/ 92 w 97"/>
                <a:gd name="T11" fmla="*/ 82 h 108"/>
                <a:gd name="T12" fmla="*/ 92 w 97"/>
                <a:gd name="T13" fmla="*/ 95 h 108"/>
                <a:gd name="T14" fmla="*/ 55 w 97"/>
                <a:gd name="T15" fmla="*/ 108 h 108"/>
                <a:gd name="T16" fmla="*/ 0 w 97"/>
                <a:gd name="T17" fmla="*/ 53 h 108"/>
                <a:gd name="T18" fmla="*/ 49 w 97"/>
                <a:gd name="T19" fmla="*/ 0 h 108"/>
                <a:gd name="T20" fmla="*/ 97 w 97"/>
                <a:gd name="T21" fmla="*/ 55 h 108"/>
                <a:gd name="T22" fmla="*/ 16 w 97"/>
                <a:gd name="T23" fmla="*/ 55 h 108"/>
                <a:gd name="T24" fmla="*/ 17 w 97"/>
                <a:gd name="T25" fmla="*/ 42 h 108"/>
                <a:gd name="T26" fmla="*/ 80 w 97"/>
                <a:gd name="T27" fmla="*/ 42 h 108"/>
                <a:gd name="T28" fmla="*/ 49 w 97"/>
                <a:gd name="T29" fmla="*/ 13 h 108"/>
                <a:gd name="T30" fmla="*/ 17 w 97"/>
                <a:gd name="T31" fmla="*/ 4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7" h="108">
                  <a:moveTo>
                    <a:pt x="16" y="55"/>
                  </a:moveTo>
                  <a:cubicBezTo>
                    <a:pt x="16" y="56"/>
                    <a:pt x="16" y="56"/>
                    <a:pt x="16" y="56"/>
                  </a:cubicBezTo>
                  <a:cubicBezTo>
                    <a:pt x="16" y="62"/>
                    <a:pt x="17" y="68"/>
                    <a:pt x="19" y="72"/>
                  </a:cubicBezTo>
                  <a:cubicBezTo>
                    <a:pt x="25" y="86"/>
                    <a:pt x="37" y="94"/>
                    <a:pt x="55" y="94"/>
                  </a:cubicBezTo>
                  <a:cubicBezTo>
                    <a:pt x="65" y="94"/>
                    <a:pt x="78" y="90"/>
                    <a:pt x="89" y="82"/>
                  </a:cubicBezTo>
                  <a:cubicBezTo>
                    <a:pt x="92" y="82"/>
                    <a:pt x="92" y="82"/>
                    <a:pt x="92" y="82"/>
                  </a:cubicBezTo>
                  <a:cubicBezTo>
                    <a:pt x="92" y="95"/>
                    <a:pt x="92" y="95"/>
                    <a:pt x="92" y="95"/>
                  </a:cubicBezTo>
                  <a:cubicBezTo>
                    <a:pt x="82" y="105"/>
                    <a:pt x="66" y="108"/>
                    <a:pt x="55" y="108"/>
                  </a:cubicBezTo>
                  <a:cubicBezTo>
                    <a:pt x="20" y="108"/>
                    <a:pt x="0" y="90"/>
                    <a:pt x="0" y="53"/>
                  </a:cubicBezTo>
                  <a:cubicBezTo>
                    <a:pt x="0" y="24"/>
                    <a:pt x="18" y="0"/>
                    <a:pt x="49" y="0"/>
                  </a:cubicBezTo>
                  <a:cubicBezTo>
                    <a:pt x="84" y="0"/>
                    <a:pt x="96" y="24"/>
                    <a:pt x="97" y="55"/>
                  </a:cubicBezTo>
                  <a:lnTo>
                    <a:pt x="16" y="55"/>
                  </a:lnTo>
                  <a:close/>
                  <a:moveTo>
                    <a:pt x="17" y="42"/>
                  </a:moveTo>
                  <a:cubicBezTo>
                    <a:pt x="80" y="42"/>
                    <a:pt x="80" y="42"/>
                    <a:pt x="80" y="42"/>
                  </a:cubicBezTo>
                  <a:cubicBezTo>
                    <a:pt x="79" y="26"/>
                    <a:pt x="67" y="13"/>
                    <a:pt x="49" y="13"/>
                  </a:cubicBezTo>
                  <a:cubicBezTo>
                    <a:pt x="30" y="13"/>
                    <a:pt x="20" y="24"/>
                    <a:pt x="17" y="42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26">
              <a:extLst>
                <a:ext uri="{FF2B5EF4-FFF2-40B4-BE49-F238E27FC236}">
                  <a16:creationId xmlns:a16="http://schemas.microsoft.com/office/drawing/2014/main" id="{F15C4581-71F7-443E-985B-E99A41C9C4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70" y="2017"/>
              <a:ext cx="146" cy="196"/>
            </a:xfrm>
            <a:custGeom>
              <a:avLst/>
              <a:gdLst>
                <a:gd name="T0" fmla="*/ 0 w 113"/>
                <a:gd name="T1" fmla="*/ 111 h 151"/>
                <a:gd name="T2" fmla="*/ 4 w 113"/>
                <a:gd name="T3" fmla="*/ 111 h 151"/>
                <a:gd name="T4" fmla="*/ 60 w 113"/>
                <a:gd name="T5" fmla="*/ 135 h 151"/>
                <a:gd name="T6" fmla="*/ 96 w 113"/>
                <a:gd name="T7" fmla="*/ 111 h 151"/>
                <a:gd name="T8" fmla="*/ 56 w 113"/>
                <a:gd name="T9" fmla="*/ 84 h 151"/>
                <a:gd name="T10" fmla="*/ 2 w 113"/>
                <a:gd name="T11" fmla="*/ 41 h 151"/>
                <a:gd name="T12" fmla="*/ 59 w 113"/>
                <a:gd name="T13" fmla="*/ 0 h 151"/>
                <a:gd name="T14" fmla="*/ 108 w 113"/>
                <a:gd name="T15" fmla="*/ 16 h 151"/>
                <a:gd name="T16" fmla="*/ 108 w 113"/>
                <a:gd name="T17" fmla="*/ 32 h 151"/>
                <a:gd name="T18" fmla="*/ 103 w 113"/>
                <a:gd name="T19" fmla="*/ 32 h 151"/>
                <a:gd name="T20" fmla="*/ 55 w 113"/>
                <a:gd name="T21" fmla="*/ 15 h 151"/>
                <a:gd name="T22" fmla="*/ 19 w 113"/>
                <a:gd name="T23" fmla="*/ 41 h 151"/>
                <a:gd name="T24" fmla="*/ 58 w 113"/>
                <a:gd name="T25" fmla="*/ 68 h 151"/>
                <a:gd name="T26" fmla="*/ 113 w 113"/>
                <a:gd name="T27" fmla="*/ 111 h 151"/>
                <a:gd name="T28" fmla="*/ 60 w 113"/>
                <a:gd name="T29" fmla="*/ 151 h 151"/>
                <a:gd name="T30" fmla="*/ 0 w 113"/>
                <a:gd name="T31" fmla="*/ 131 h 151"/>
                <a:gd name="T32" fmla="*/ 0 w 113"/>
                <a:gd name="T33" fmla="*/ 11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3" h="151">
                  <a:moveTo>
                    <a:pt x="0" y="111"/>
                  </a:moveTo>
                  <a:cubicBezTo>
                    <a:pt x="4" y="111"/>
                    <a:pt x="4" y="111"/>
                    <a:pt x="4" y="111"/>
                  </a:cubicBezTo>
                  <a:cubicBezTo>
                    <a:pt x="18" y="125"/>
                    <a:pt x="41" y="135"/>
                    <a:pt x="60" y="135"/>
                  </a:cubicBezTo>
                  <a:cubicBezTo>
                    <a:pt x="84" y="135"/>
                    <a:pt x="96" y="122"/>
                    <a:pt x="96" y="111"/>
                  </a:cubicBezTo>
                  <a:cubicBezTo>
                    <a:pt x="96" y="93"/>
                    <a:pt x="76" y="88"/>
                    <a:pt x="56" y="84"/>
                  </a:cubicBezTo>
                  <a:cubicBezTo>
                    <a:pt x="31" y="78"/>
                    <a:pt x="2" y="72"/>
                    <a:pt x="2" y="41"/>
                  </a:cubicBezTo>
                  <a:cubicBezTo>
                    <a:pt x="2" y="18"/>
                    <a:pt x="23" y="0"/>
                    <a:pt x="59" y="0"/>
                  </a:cubicBezTo>
                  <a:cubicBezTo>
                    <a:pt x="80" y="0"/>
                    <a:pt x="99" y="8"/>
                    <a:pt x="108" y="16"/>
                  </a:cubicBezTo>
                  <a:cubicBezTo>
                    <a:pt x="108" y="32"/>
                    <a:pt x="108" y="32"/>
                    <a:pt x="108" y="32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93" y="23"/>
                    <a:pt x="76" y="15"/>
                    <a:pt x="55" y="15"/>
                  </a:cubicBezTo>
                  <a:cubicBezTo>
                    <a:pt x="33" y="15"/>
                    <a:pt x="19" y="27"/>
                    <a:pt x="19" y="41"/>
                  </a:cubicBezTo>
                  <a:cubicBezTo>
                    <a:pt x="19" y="58"/>
                    <a:pt x="39" y="63"/>
                    <a:pt x="58" y="68"/>
                  </a:cubicBezTo>
                  <a:cubicBezTo>
                    <a:pt x="83" y="74"/>
                    <a:pt x="113" y="79"/>
                    <a:pt x="113" y="111"/>
                  </a:cubicBezTo>
                  <a:cubicBezTo>
                    <a:pt x="113" y="133"/>
                    <a:pt x="94" y="151"/>
                    <a:pt x="60" y="151"/>
                  </a:cubicBezTo>
                  <a:cubicBezTo>
                    <a:pt x="36" y="151"/>
                    <a:pt x="18" y="145"/>
                    <a:pt x="0" y="131"/>
                  </a:cubicBezTo>
                  <a:lnTo>
                    <a:pt x="0" y="111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27">
              <a:extLst>
                <a:ext uri="{FF2B5EF4-FFF2-40B4-BE49-F238E27FC236}">
                  <a16:creationId xmlns:a16="http://schemas.microsoft.com/office/drawing/2014/main" id="{33671415-7806-4F63-970F-B825E2A13C0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43" y="2016"/>
              <a:ext cx="20" cy="193"/>
            </a:xfrm>
            <a:custGeom>
              <a:avLst/>
              <a:gdLst>
                <a:gd name="T0" fmla="*/ 0 w 20"/>
                <a:gd name="T1" fmla="*/ 27 h 193"/>
                <a:gd name="T2" fmla="*/ 0 w 20"/>
                <a:gd name="T3" fmla="*/ 0 h 193"/>
                <a:gd name="T4" fmla="*/ 20 w 20"/>
                <a:gd name="T5" fmla="*/ 0 h 193"/>
                <a:gd name="T6" fmla="*/ 20 w 20"/>
                <a:gd name="T7" fmla="*/ 27 h 193"/>
                <a:gd name="T8" fmla="*/ 0 w 20"/>
                <a:gd name="T9" fmla="*/ 27 h 193"/>
                <a:gd name="T10" fmla="*/ 0 w 20"/>
                <a:gd name="T11" fmla="*/ 193 h 193"/>
                <a:gd name="T12" fmla="*/ 0 w 20"/>
                <a:gd name="T13" fmla="*/ 60 h 193"/>
                <a:gd name="T14" fmla="*/ 20 w 20"/>
                <a:gd name="T15" fmla="*/ 60 h 193"/>
                <a:gd name="T16" fmla="*/ 20 w 20"/>
                <a:gd name="T17" fmla="*/ 193 h 193"/>
                <a:gd name="T18" fmla="*/ 0 w 20"/>
                <a:gd name="T1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" h="193">
                  <a:moveTo>
                    <a:pt x="0" y="27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20" y="27"/>
                  </a:lnTo>
                  <a:lnTo>
                    <a:pt x="0" y="27"/>
                  </a:lnTo>
                  <a:close/>
                  <a:moveTo>
                    <a:pt x="0" y="193"/>
                  </a:moveTo>
                  <a:lnTo>
                    <a:pt x="0" y="60"/>
                  </a:lnTo>
                  <a:lnTo>
                    <a:pt x="20" y="60"/>
                  </a:lnTo>
                  <a:lnTo>
                    <a:pt x="20" y="193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28">
              <a:extLst>
                <a:ext uri="{FF2B5EF4-FFF2-40B4-BE49-F238E27FC236}">
                  <a16:creationId xmlns:a16="http://schemas.microsoft.com/office/drawing/2014/main" id="{45379B6B-0D57-49F7-8DFB-DD8C13191F8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301" y="2013"/>
              <a:ext cx="116" cy="196"/>
            </a:xfrm>
            <a:custGeom>
              <a:avLst/>
              <a:gdLst>
                <a:gd name="T0" fmla="*/ 74 w 90"/>
                <a:gd name="T1" fmla="*/ 87 h 151"/>
                <a:gd name="T2" fmla="*/ 46 w 90"/>
                <a:gd name="T3" fmla="*/ 61 h 151"/>
                <a:gd name="T4" fmla="*/ 16 w 90"/>
                <a:gd name="T5" fmla="*/ 85 h 151"/>
                <a:gd name="T6" fmla="*/ 16 w 90"/>
                <a:gd name="T7" fmla="*/ 151 h 151"/>
                <a:gd name="T8" fmla="*/ 0 w 90"/>
                <a:gd name="T9" fmla="*/ 151 h 151"/>
                <a:gd name="T10" fmla="*/ 0 w 90"/>
                <a:gd name="T11" fmla="*/ 0 h 151"/>
                <a:gd name="T12" fmla="*/ 16 w 90"/>
                <a:gd name="T13" fmla="*/ 0 h 151"/>
                <a:gd name="T14" fmla="*/ 16 w 90"/>
                <a:gd name="T15" fmla="*/ 66 h 151"/>
                <a:gd name="T16" fmla="*/ 18 w 90"/>
                <a:gd name="T17" fmla="*/ 66 h 151"/>
                <a:gd name="T18" fmla="*/ 51 w 90"/>
                <a:gd name="T19" fmla="*/ 47 h 151"/>
                <a:gd name="T20" fmla="*/ 90 w 90"/>
                <a:gd name="T21" fmla="*/ 85 h 151"/>
                <a:gd name="T22" fmla="*/ 90 w 90"/>
                <a:gd name="T23" fmla="*/ 151 h 151"/>
                <a:gd name="T24" fmla="*/ 74 w 90"/>
                <a:gd name="T25" fmla="*/ 151 h 151"/>
                <a:gd name="T26" fmla="*/ 74 w 90"/>
                <a:gd name="T27" fmla="*/ 87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" h="151">
                  <a:moveTo>
                    <a:pt x="74" y="87"/>
                  </a:moveTo>
                  <a:cubicBezTo>
                    <a:pt x="74" y="70"/>
                    <a:pt x="62" y="61"/>
                    <a:pt x="46" y="61"/>
                  </a:cubicBezTo>
                  <a:cubicBezTo>
                    <a:pt x="34" y="61"/>
                    <a:pt x="17" y="70"/>
                    <a:pt x="16" y="85"/>
                  </a:cubicBezTo>
                  <a:cubicBezTo>
                    <a:pt x="16" y="151"/>
                    <a:pt x="16" y="151"/>
                    <a:pt x="16" y="151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8" y="66"/>
                    <a:pt x="18" y="66"/>
                    <a:pt x="18" y="66"/>
                  </a:cubicBezTo>
                  <a:cubicBezTo>
                    <a:pt x="24" y="52"/>
                    <a:pt x="37" y="47"/>
                    <a:pt x="51" y="47"/>
                  </a:cubicBezTo>
                  <a:cubicBezTo>
                    <a:pt x="74" y="47"/>
                    <a:pt x="90" y="58"/>
                    <a:pt x="90" y="85"/>
                  </a:cubicBezTo>
                  <a:cubicBezTo>
                    <a:pt x="90" y="151"/>
                    <a:pt x="90" y="151"/>
                    <a:pt x="90" y="151"/>
                  </a:cubicBezTo>
                  <a:cubicBezTo>
                    <a:pt x="74" y="151"/>
                    <a:pt x="74" y="151"/>
                    <a:pt x="74" y="151"/>
                  </a:cubicBezTo>
                  <a:lnTo>
                    <a:pt x="74" y="87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29">
              <a:extLst>
                <a:ext uri="{FF2B5EF4-FFF2-40B4-BE49-F238E27FC236}">
                  <a16:creationId xmlns:a16="http://schemas.microsoft.com/office/drawing/2014/main" id="{480A0775-9510-47A7-B7C8-4371467501E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433" y="2030"/>
              <a:ext cx="74" cy="179"/>
            </a:xfrm>
            <a:custGeom>
              <a:avLst/>
              <a:gdLst>
                <a:gd name="T0" fmla="*/ 32 w 57"/>
                <a:gd name="T1" fmla="*/ 35 h 138"/>
                <a:gd name="T2" fmla="*/ 57 w 57"/>
                <a:gd name="T3" fmla="*/ 35 h 138"/>
                <a:gd name="T4" fmla="*/ 57 w 57"/>
                <a:gd name="T5" fmla="*/ 48 h 138"/>
                <a:gd name="T6" fmla="*/ 32 w 57"/>
                <a:gd name="T7" fmla="*/ 48 h 138"/>
                <a:gd name="T8" fmla="*/ 32 w 57"/>
                <a:gd name="T9" fmla="*/ 110 h 138"/>
                <a:gd name="T10" fmla="*/ 45 w 57"/>
                <a:gd name="T11" fmla="*/ 126 h 138"/>
                <a:gd name="T12" fmla="*/ 55 w 57"/>
                <a:gd name="T13" fmla="*/ 126 h 138"/>
                <a:gd name="T14" fmla="*/ 55 w 57"/>
                <a:gd name="T15" fmla="*/ 138 h 138"/>
                <a:gd name="T16" fmla="*/ 42 w 57"/>
                <a:gd name="T17" fmla="*/ 138 h 138"/>
                <a:gd name="T18" fmla="*/ 16 w 57"/>
                <a:gd name="T19" fmla="*/ 108 h 138"/>
                <a:gd name="T20" fmla="*/ 16 w 57"/>
                <a:gd name="T21" fmla="*/ 48 h 138"/>
                <a:gd name="T22" fmla="*/ 0 w 57"/>
                <a:gd name="T23" fmla="*/ 48 h 138"/>
                <a:gd name="T24" fmla="*/ 0 w 57"/>
                <a:gd name="T25" fmla="*/ 35 h 138"/>
                <a:gd name="T26" fmla="*/ 16 w 57"/>
                <a:gd name="T27" fmla="*/ 35 h 138"/>
                <a:gd name="T28" fmla="*/ 17 w 57"/>
                <a:gd name="T29" fmla="*/ 0 h 138"/>
                <a:gd name="T30" fmla="*/ 32 w 57"/>
                <a:gd name="T31" fmla="*/ 0 h 138"/>
                <a:gd name="T32" fmla="*/ 32 w 57"/>
                <a:gd name="T33" fmla="*/ 35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7" h="138">
                  <a:moveTo>
                    <a:pt x="32" y="35"/>
                  </a:moveTo>
                  <a:cubicBezTo>
                    <a:pt x="57" y="35"/>
                    <a:pt x="57" y="35"/>
                    <a:pt x="57" y="35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2" y="110"/>
                    <a:pt x="32" y="110"/>
                    <a:pt x="32" y="110"/>
                  </a:cubicBezTo>
                  <a:cubicBezTo>
                    <a:pt x="32" y="123"/>
                    <a:pt x="37" y="126"/>
                    <a:pt x="45" y="126"/>
                  </a:cubicBezTo>
                  <a:cubicBezTo>
                    <a:pt x="55" y="126"/>
                    <a:pt x="55" y="126"/>
                    <a:pt x="55" y="126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42" y="138"/>
                    <a:pt x="42" y="138"/>
                    <a:pt x="42" y="138"/>
                  </a:cubicBezTo>
                  <a:cubicBezTo>
                    <a:pt x="24" y="138"/>
                    <a:pt x="16" y="131"/>
                    <a:pt x="16" y="108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35"/>
                    <a:pt x="16" y="35"/>
                    <a:pt x="16" y="35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2" y="0"/>
                    <a:pt x="32" y="0"/>
                    <a:pt x="32" y="0"/>
                  </a:cubicBezTo>
                  <a:lnTo>
                    <a:pt x="32" y="35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30">
              <a:extLst>
                <a:ext uri="{FF2B5EF4-FFF2-40B4-BE49-F238E27FC236}">
                  <a16:creationId xmlns:a16="http://schemas.microsoft.com/office/drawing/2014/main" id="{1CFEFAB2-3610-42D8-8987-D3EDF16BEB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527" y="2073"/>
              <a:ext cx="114" cy="140"/>
            </a:xfrm>
            <a:custGeom>
              <a:avLst/>
              <a:gdLst>
                <a:gd name="T0" fmla="*/ 72 w 88"/>
                <a:gd name="T1" fmla="*/ 93 h 108"/>
                <a:gd name="T2" fmla="*/ 69 w 88"/>
                <a:gd name="T3" fmla="*/ 93 h 108"/>
                <a:gd name="T4" fmla="*/ 35 w 88"/>
                <a:gd name="T5" fmla="*/ 108 h 108"/>
                <a:gd name="T6" fmla="*/ 0 w 88"/>
                <a:gd name="T7" fmla="*/ 77 h 108"/>
                <a:gd name="T8" fmla="*/ 40 w 88"/>
                <a:gd name="T9" fmla="*/ 42 h 108"/>
                <a:gd name="T10" fmla="*/ 69 w 88"/>
                <a:gd name="T11" fmla="*/ 37 h 108"/>
                <a:gd name="T12" fmla="*/ 71 w 88"/>
                <a:gd name="T13" fmla="*/ 34 h 108"/>
                <a:gd name="T14" fmla="*/ 44 w 88"/>
                <a:gd name="T15" fmla="*/ 14 h 108"/>
                <a:gd name="T16" fmla="*/ 10 w 88"/>
                <a:gd name="T17" fmla="*/ 28 h 108"/>
                <a:gd name="T18" fmla="*/ 7 w 88"/>
                <a:gd name="T19" fmla="*/ 28 h 108"/>
                <a:gd name="T20" fmla="*/ 7 w 88"/>
                <a:gd name="T21" fmla="*/ 13 h 108"/>
                <a:gd name="T22" fmla="*/ 44 w 88"/>
                <a:gd name="T23" fmla="*/ 0 h 108"/>
                <a:gd name="T24" fmla="*/ 88 w 88"/>
                <a:gd name="T25" fmla="*/ 41 h 108"/>
                <a:gd name="T26" fmla="*/ 88 w 88"/>
                <a:gd name="T27" fmla="*/ 105 h 108"/>
                <a:gd name="T28" fmla="*/ 72 w 88"/>
                <a:gd name="T29" fmla="*/ 105 h 108"/>
                <a:gd name="T30" fmla="*/ 72 w 88"/>
                <a:gd name="T31" fmla="*/ 93 h 108"/>
                <a:gd name="T32" fmla="*/ 72 w 88"/>
                <a:gd name="T33" fmla="*/ 73 h 108"/>
                <a:gd name="T34" fmla="*/ 72 w 88"/>
                <a:gd name="T35" fmla="*/ 51 h 108"/>
                <a:gd name="T36" fmla="*/ 45 w 88"/>
                <a:gd name="T37" fmla="*/ 56 h 108"/>
                <a:gd name="T38" fmla="*/ 16 w 88"/>
                <a:gd name="T39" fmla="*/ 77 h 108"/>
                <a:gd name="T40" fmla="*/ 42 w 88"/>
                <a:gd name="T41" fmla="*/ 94 h 108"/>
                <a:gd name="T42" fmla="*/ 72 w 88"/>
                <a:gd name="T43" fmla="*/ 7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8" h="108">
                  <a:moveTo>
                    <a:pt x="72" y="93"/>
                  </a:moveTo>
                  <a:cubicBezTo>
                    <a:pt x="69" y="93"/>
                    <a:pt x="69" y="93"/>
                    <a:pt x="69" y="93"/>
                  </a:cubicBezTo>
                  <a:cubicBezTo>
                    <a:pt x="60" y="103"/>
                    <a:pt x="49" y="108"/>
                    <a:pt x="35" y="108"/>
                  </a:cubicBezTo>
                  <a:cubicBezTo>
                    <a:pt x="15" y="108"/>
                    <a:pt x="0" y="95"/>
                    <a:pt x="0" y="77"/>
                  </a:cubicBezTo>
                  <a:cubicBezTo>
                    <a:pt x="0" y="56"/>
                    <a:pt x="16" y="47"/>
                    <a:pt x="40" y="42"/>
                  </a:cubicBezTo>
                  <a:cubicBezTo>
                    <a:pt x="47" y="40"/>
                    <a:pt x="62" y="38"/>
                    <a:pt x="69" y="37"/>
                  </a:cubicBezTo>
                  <a:cubicBezTo>
                    <a:pt x="71" y="34"/>
                    <a:pt x="71" y="34"/>
                    <a:pt x="71" y="34"/>
                  </a:cubicBezTo>
                  <a:cubicBezTo>
                    <a:pt x="68" y="23"/>
                    <a:pt x="58" y="14"/>
                    <a:pt x="44" y="14"/>
                  </a:cubicBezTo>
                  <a:cubicBezTo>
                    <a:pt x="29" y="14"/>
                    <a:pt x="20" y="19"/>
                    <a:pt x="10" y="28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16" y="6"/>
                    <a:pt x="28" y="0"/>
                    <a:pt x="44" y="0"/>
                  </a:cubicBezTo>
                  <a:cubicBezTo>
                    <a:pt x="72" y="0"/>
                    <a:pt x="88" y="16"/>
                    <a:pt x="88" y="41"/>
                  </a:cubicBezTo>
                  <a:cubicBezTo>
                    <a:pt x="88" y="64"/>
                    <a:pt x="88" y="82"/>
                    <a:pt x="88" y="105"/>
                  </a:cubicBezTo>
                  <a:cubicBezTo>
                    <a:pt x="72" y="105"/>
                    <a:pt x="72" y="105"/>
                    <a:pt x="72" y="105"/>
                  </a:cubicBezTo>
                  <a:lnTo>
                    <a:pt x="72" y="93"/>
                  </a:lnTo>
                  <a:close/>
                  <a:moveTo>
                    <a:pt x="72" y="73"/>
                  </a:moveTo>
                  <a:cubicBezTo>
                    <a:pt x="72" y="51"/>
                    <a:pt x="72" y="51"/>
                    <a:pt x="72" y="51"/>
                  </a:cubicBezTo>
                  <a:cubicBezTo>
                    <a:pt x="63" y="53"/>
                    <a:pt x="51" y="55"/>
                    <a:pt x="45" y="56"/>
                  </a:cubicBezTo>
                  <a:cubicBezTo>
                    <a:pt x="25" y="60"/>
                    <a:pt x="16" y="65"/>
                    <a:pt x="16" y="77"/>
                  </a:cubicBezTo>
                  <a:cubicBezTo>
                    <a:pt x="16" y="88"/>
                    <a:pt x="27" y="94"/>
                    <a:pt x="42" y="94"/>
                  </a:cubicBezTo>
                  <a:cubicBezTo>
                    <a:pt x="53" y="94"/>
                    <a:pt x="72" y="87"/>
                    <a:pt x="72" y="73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31">
              <a:extLst>
                <a:ext uri="{FF2B5EF4-FFF2-40B4-BE49-F238E27FC236}">
                  <a16:creationId xmlns:a16="http://schemas.microsoft.com/office/drawing/2014/main" id="{6135FE14-5F3B-4489-B4D0-55991F05ED6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670" y="2073"/>
              <a:ext cx="102" cy="140"/>
            </a:xfrm>
            <a:custGeom>
              <a:avLst/>
              <a:gdLst>
                <a:gd name="T0" fmla="*/ 0 w 79"/>
                <a:gd name="T1" fmla="*/ 80 h 108"/>
                <a:gd name="T2" fmla="*/ 5 w 79"/>
                <a:gd name="T3" fmla="*/ 80 h 108"/>
                <a:gd name="T4" fmla="*/ 39 w 79"/>
                <a:gd name="T5" fmla="*/ 95 h 108"/>
                <a:gd name="T6" fmla="*/ 64 w 79"/>
                <a:gd name="T7" fmla="*/ 79 h 108"/>
                <a:gd name="T8" fmla="*/ 0 w 79"/>
                <a:gd name="T9" fmla="*/ 29 h 108"/>
                <a:gd name="T10" fmla="*/ 41 w 79"/>
                <a:gd name="T11" fmla="*/ 0 h 108"/>
                <a:gd name="T12" fmla="*/ 74 w 79"/>
                <a:gd name="T13" fmla="*/ 9 h 108"/>
                <a:gd name="T14" fmla="*/ 74 w 79"/>
                <a:gd name="T15" fmla="*/ 25 h 108"/>
                <a:gd name="T16" fmla="*/ 69 w 79"/>
                <a:gd name="T17" fmla="*/ 25 h 108"/>
                <a:gd name="T18" fmla="*/ 41 w 79"/>
                <a:gd name="T19" fmla="*/ 13 h 108"/>
                <a:gd name="T20" fmla="*/ 16 w 79"/>
                <a:gd name="T21" fmla="*/ 27 h 108"/>
                <a:gd name="T22" fmla="*/ 79 w 79"/>
                <a:gd name="T23" fmla="*/ 78 h 108"/>
                <a:gd name="T24" fmla="*/ 38 w 79"/>
                <a:gd name="T25" fmla="*/ 108 h 108"/>
                <a:gd name="T26" fmla="*/ 0 w 79"/>
                <a:gd name="T27" fmla="*/ 96 h 108"/>
                <a:gd name="T28" fmla="*/ 0 w 79"/>
                <a:gd name="T29" fmla="*/ 8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" h="108">
                  <a:moveTo>
                    <a:pt x="0" y="80"/>
                  </a:moveTo>
                  <a:cubicBezTo>
                    <a:pt x="5" y="80"/>
                    <a:pt x="5" y="80"/>
                    <a:pt x="5" y="80"/>
                  </a:cubicBezTo>
                  <a:cubicBezTo>
                    <a:pt x="11" y="88"/>
                    <a:pt x="26" y="95"/>
                    <a:pt x="39" y="95"/>
                  </a:cubicBezTo>
                  <a:cubicBezTo>
                    <a:pt x="55" y="95"/>
                    <a:pt x="64" y="90"/>
                    <a:pt x="64" y="79"/>
                  </a:cubicBezTo>
                  <a:cubicBezTo>
                    <a:pt x="64" y="58"/>
                    <a:pt x="0" y="64"/>
                    <a:pt x="0" y="29"/>
                  </a:cubicBezTo>
                  <a:cubicBezTo>
                    <a:pt x="0" y="12"/>
                    <a:pt x="14" y="0"/>
                    <a:pt x="41" y="0"/>
                  </a:cubicBezTo>
                  <a:cubicBezTo>
                    <a:pt x="57" y="0"/>
                    <a:pt x="68" y="5"/>
                    <a:pt x="74" y="9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69" y="25"/>
                    <a:pt x="69" y="25"/>
                    <a:pt x="69" y="25"/>
                  </a:cubicBezTo>
                  <a:cubicBezTo>
                    <a:pt x="66" y="21"/>
                    <a:pt x="56" y="13"/>
                    <a:pt x="41" y="13"/>
                  </a:cubicBezTo>
                  <a:cubicBezTo>
                    <a:pt x="24" y="13"/>
                    <a:pt x="16" y="19"/>
                    <a:pt x="16" y="27"/>
                  </a:cubicBezTo>
                  <a:cubicBezTo>
                    <a:pt x="16" y="52"/>
                    <a:pt x="79" y="42"/>
                    <a:pt x="79" y="78"/>
                  </a:cubicBezTo>
                  <a:cubicBezTo>
                    <a:pt x="79" y="96"/>
                    <a:pt x="67" y="108"/>
                    <a:pt x="38" y="108"/>
                  </a:cubicBezTo>
                  <a:cubicBezTo>
                    <a:pt x="23" y="108"/>
                    <a:pt x="10" y="102"/>
                    <a:pt x="0" y="96"/>
                  </a:cubicBezTo>
                  <a:lnTo>
                    <a:pt x="0" y="80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32">
              <a:extLst>
                <a:ext uri="{FF2B5EF4-FFF2-40B4-BE49-F238E27FC236}">
                  <a16:creationId xmlns:a16="http://schemas.microsoft.com/office/drawing/2014/main" id="{F52A0A69-25EF-4F2E-AB6A-4907B30A3D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99" y="2076"/>
              <a:ext cx="119" cy="135"/>
            </a:xfrm>
            <a:custGeom>
              <a:avLst/>
              <a:gdLst>
                <a:gd name="T0" fmla="*/ 16 w 92"/>
                <a:gd name="T1" fmla="*/ 64 h 104"/>
                <a:gd name="T2" fmla="*/ 45 w 92"/>
                <a:gd name="T3" fmla="*/ 90 h 104"/>
                <a:gd name="T4" fmla="*/ 76 w 92"/>
                <a:gd name="T5" fmla="*/ 65 h 104"/>
                <a:gd name="T6" fmla="*/ 76 w 92"/>
                <a:gd name="T7" fmla="*/ 0 h 104"/>
                <a:gd name="T8" fmla="*/ 92 w 92"/>
                <a:gd name="T9" fmla="*/ 0 h 104"/>
                <a:gd name="T10" fmla="*/ 92 w 92"/>
                <a:gd name="T11" fmla="*/ 103 h 104"/>
                <a:gd name="T12" fmla="*/ 76 w 92"/>
                <a:gd name="T13" fmla="*/ 103 h 104"/>
                <a:gd name="T14" fmla="*/ 76 w 92"/>
                <a:gd name="T15" fmla="*/ 85 h 104"/>
                <a:gd name="T16" fmla="*/ 74 w 92"/>
                <a:gd name="T17" fmla="*/ 85 h 104"/>
                <a:gd name="T18" fmla="*/ 39 w 92"/>
                <a:gd name="T19" fmla="*/ 104 h 104"/>
                <a:gd name="T20" fmla="*/ 0 w 92"/>
                <a:gd name="T21" fmla="*/ 66 h 104"/>
                <a:gd name="T22" fmla="*/ 0 w 92"/>
                <a:gd name="T23" fmla="*/ 0 h 104"/>
                <a:gd name="T24" fmla="*/ 16 w 92"/>
                <a:gd name="T25" fmla="*/ 0 h 104"/>
                <a:gd name="T26" fmla="*/ 16 w 92"/>
                <a:gd name="T27" fmla="*/ 6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" h="104">
                  <a:moveTo>
                    <a:pt x="16" y="64"/>
                  </a:moveTo>
                  <a:cubicBezTo>
                    <a:pt x="16" y="81"/>
                    <a:pt x="28" y="90"/>
                    <a:pt x="45" y="90"/>
                  </a:cubicBezTo>
                  <a:cubicBezTo>
                    <a:pt x="57" y="90"/>
                    <a:pt x="76" y="80"/>
                    <a:pt x="76" y="65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2" y="103"/>
                    <a:pt x="92" y="103"/>
                    <a:pt x="92" y="103"/>
                  </a:cubicBezTo>
                  <a:cubicBezTo>
                    <a:pt x="76" y="103"/>
                    <a:pt x="76" y="103"/>
                    <a:pt x="76" y="103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4" y="85"/>
                    <a:pt x="74" y="85"/>
                    <a:pt x="74" y="85"/>
                  </a:cubicBezTo>
                  <a:cubicBezTo>
                    <a:pt x="67" y="99"/>
                    <a:pt x="53" y="104"/>
                    <a:pt x="39" y="104"/>
                  </a:cubicBezTo>
                  <a:cubicBezTo>
                    <a:pt x="16" y="104"/>
                    <a:pt x="0" y="93"/>
                    <a:pt x="0" y="6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lnTo>
                    <a:pt x="16" y="64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33">
              <a:extLst>
                <a:ext uri="{FF2B5EF4-FFF2-40B4-BE49-F238E27FC236}">
                  <a16:creationId xmlns:a16="http://schemas.microsoft.com/office/drawing/2014/main" id="{091E5BF5-CE0F-4722-8260-4487606D068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38" y="2030"/>
              <a:ext cx="74" cy="179"/>
            </a:xfrm>
            <a:custGeom>
              <a:avLst/>
              <a:gdLst>
                <a:gd name="T0" fmla="*/ 32 w 57"/>
                <a:gd name="T1" fmla="*/ 35 h 138"/>
                <a:gd name="T2" fmla="*/ 57 w 57"/>
                <a:gd name="T3" fmla="*/ 35 h 138"/>
                <a:gd name="T4" fmla="*/ 57 w 57"/>
                <a:gd name="T5" fmla="*/ 48 h 138"/>
                <a:gd name="T6" fmla="*/ 32 w 57"/>
                <a:gd name="T7" fmla="*/ 48 h 138"/>
                <a:gd name="T8" fmla="*/ 32 w 57"/>
                <a:gd name="T9" fmla="*/ 110 h 138"/>
                <a:gd name="T10" fmla="*/ 45 w 57"/>
                <a:gd name="T11" fmla="*/ 126 h 138"/>
                <a:gd name="T12" fmla="*/ 55 w 57"/>
                <a:gd name="T13" fmla="*/ 126 h 138"/>
                <a:gd name="T14" fmla="*/ 55 w 57"/>
                <a:gd name="T15" fmla="*/ 138 h 138"/>
                <a:gd name="T16" fmla="*/ 42 w 57"/>
                <a:gd name="T17" fmla="*/ 138 h 138"/>
                <a:gd name="T18" fmla="*/ 16 w 57"/>
                <a:gd name="T19" fmla="*/ 108 h 138"/>
                <a:gd name="T20" fmla="*/ 16 w 57"/>
                <a:gd name="T21" fmla="*/ 48 h 138"/>
                <a:gd name="T22" fmla="*/ 0 w 57"/>
                <a:gd name="T23" fmla="*/ 48 h 138"/>
                <a:gd name="T24" fmla="*/ 0 w 57"/>
                <a:gd name="T25" fmla="*/ 35 h 138"/>
                <a:gd name="T26" fmla="*/ 16 w 57"/>
                <a:gd name="T27" fmla="*/ 35 h 138"/>
                <a:gd name="T28" fmla="*/ 17 w 57"/>
                <a:gd name="T29" fmla="*/ 0 h 138"/>
                <a:gd name="T30" fmla="*/ 32 w 57"/>
                <a:gd name="T31" fmla="*/ 0 h 138"/>
                <a:gd name="T32" fmla="*/ 32 w 57"/>
                <a:gd name="T33" fmla="*/ 35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7" h="138">
                  <a:moveTo>
                    <a:pt x="32" y="35"/>
                  </a:moveTo>
                  <a:cubicBezTo>
                    <a:pt x="57" y="35"/>
                    <a:pt x="57" y="35"/>
                    <a:pt x="57" y="35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2" y="110"/>
                    <a:pt x="32" y="110"/>
                    <a:pt x="32" y="110"/>
                  </a:cubicBezTo>
                  <a:cubicBezTo>
                    <a:pt x="32" y="123"/>
                    <a:pt x="37" y="126"/>
                    <a:pt x="45" y="126"/>
                  </a:cubicBezTo>
                  <a:cubicBezTo>
                    <a:pt x="55" y="126"/>
                    <a:pt x="55" y="126"/>
                    <a:pt x="55" y="126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42" y="138"/>
                    <a:pt x="42" y="138"/>
                    <a:pt x="42" y="138"/>
                  </a:cubicBezTo>
                  <a:cubicBezTo>
                    <a:pt x="24" y="138"/>
                    <a:pt x="16" y="131"/>
                    <a:pt x="16" y="108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35"/>
                    <a:pt x="16" y="35"/>
                    <a:pt x="16" y="35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2" y="0"/>
                    <a:pt x="32" y="0"/>
                    <a:pt x="32" y="0"/>
                  </a:cubicBezTo>
                  <a:lnTo>
                    <a:pt x="32" y="35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34">
              <a:extLst>
                <a:ext uri="{FF2B5EF4-FFF2-40B4-BE49-F238E27FC236}">
                  <a16:creationId xmlns:a16="http://schemas.microsoft.com/office/drawing/2014/main" id="{20521F9D-C9BB-4EDD-8503-9570055597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38" y="2076"/>
              <a:ext cx="118" cy="135"/>
            </a:xfrm>
            <a:custGeom>
              <a:avLst/>
              <a:gdLst>
                <a:gd name="T0" fmla="*/ 16 w 92"/>
                <a:gd name="T1" fmla="*/ 64 h 104"/>
                <a:gd name="T2" fmla="*/ 45 w 92"/>
                <a:gd name="T3" fmla="*/ 90 h 104"/>
                <a:gd name="T4" fmla="*/ 76 w 92"/>
                <a:gd name="T5" fmla="*/ 65 h 104"/>
                <a:gd name="T6" fmla="*/ 76 w 92"/>
                <a:gd name="T7" fmla="*/ 0 h 104"/>
                <a:gd name="T8" fmla="*/ 92 w 92"/>
                <a:gd name="T9" fmla="*/ 0 h 104"/>
                <a:gd name="T10" fmla="*/ 92 w 92"/>
                <a:gd name="T11" fmla="*/ 103 h 104"/>
                <a:gd name="T12" fmla="*/ 77 w 92"/>
                <a:gd name="T13" fmla="*/ 103 h 104"/>
                <a:gd name="T14" fmla="*/ 77 w 92"/>
                <a:gd name="T15" fmla="*/ 85 h 104"/>
                <a:gd name="T16" fmla="*/ 74 w 92"/>
                <a:gd name="T17" fmla="*/ 85 h 104"/>
                <a:gd name="T18" fmla="*/ 40 w 92"/>
                <a:gd name="T19" fmla="*/ 104 h 104"/>
                <a:gd name="T20" fmla="*/ 0 w 92"/>
                <a:gd name="T21" fmla="*/ 66 h 104"/>
                <a:gd name="T22" fmla="*/ 0 w 92"/>
                <a:gd name="T23" fmla="*/ 0 h 104"/>
                <a:gd name="T24" fmla="*/ 16 w 92"/>
                <a:gd name="T25" fmla="*/ 0 h 104"/>
                <a:gd name="T26" fmla="*/ 16 w 92"/>
                <a:gd name="T27" fmla="*/ 64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" h="104">
                  <a:moveTo>
                    <a:pt x="16" y="64"/>
                  </a:moveTo>
                  <a:cubicBezTo>
                    <a:pt x="16" y="81"/>
                    <a:pt x="29" y="90"/>
                    <a:pt x="45" y="90"/>
                  </a:cubicBezTo>
                  <a:cubicBezTo>
                    <a:pt x="57" y="90"/>
                    <a:pt x="76" y="80"/>
                    <a:pt x="76" y="65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92" y="103"/>
                    <a:pt x="92" y="103"/>
                    <a:pt x="92" y="103"/>
                  </a:cubicBezTo>
                  <a:cubicBezTo>
                    <a:pt x="77" y="103"/>
                    <a:pt x="77" y="103"/>
                    <a:pt x="77" y="103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4" y="85"/>
                    <a:pt x="74" y="85"/>
                    <a:pt x="74" y="85"/>
                  </a:cubicBezTo>
                  <a:cubicBezTo>
                    <a:pt x="68" y="99"/>
                    <a:pt x="54" y="104"/>
                    <a:pt x="40" y="104"/>
                  </a:cubicBezTo>
                  <a:cubicBezTo>
                    <a:pt x="17" y="104"/>
                    <a:pt x="0" y="93"/>
                    <a:pt x="0" y="66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6" y="0"/>
                    <a:pt x="16" y="0"/>
                    <a:pt x="16" y="0"/>
                  </a:cubicBezTo>
                  <a:lnTo>
                    <a:pt x="16" y="64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35">
              <a:extLst>
                <a:ext uri="{FF2B5EF4-FFF2-40B4-BE49-F238E27FC236}">
                  <a16:creationId xmlns:a16="http://schemas.microsoft.com/office/drawing/2014/main" id="{71075A5B-FB39-4ACA-ADB5-A8308DC3C13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86" y="2073"/>
              <a:ext cx="103" cy="140"/>
            </a:xfrm>
            <a:custGeom>
              <a:avLst/>
              <a:gdLst>
                <a:gd name="T0" fmla="*/ 0 w 80"/>
                <a:gd name="T1" fmla="*/ 80 h 108"/>
                <a:gd name="T2" fmla="*/ 6 w 80"/>
                <a:gd name="T3" fmla="*/ 80 h 108"/>
                <a:gd name="T4" fmla="*/ 39 w 80"/>
                <a:gd name="T5" fmla="*/ 95 h 108"/>
                <a:gd name="T6" fmla="*/ 64 w 80"/>
                <a:gd name="T7" fmla="*/ 79 h 108"/>
                <a:gd name="T8" fmla="*/ 1 w 80"/>
                <a:gd name="T9" fmla="*/ 29 h 108"/>
                <a:gd name="T10" fmla="*/ 41 w 80"/>
                <a:gd name="T11" fmla="*/ 0 h 108"/>
                <a:gd name="T12" fmla="*/ 74 w 80"/>
                <a:gd name="T13" fmla="*/ 9 h 108"/>
                <a:gd name="T14" fmla="*/ 74 w 80"/>
                <a:gd name="T15" fmla="*/ 25 h 108"/>
                <a:gd name="T16" fmla="*/ 70 w 80"/>
                <a:gd name="T17" fmla="*/ 25 h 108"/>
                <a:gd name="T18" fmla="*/ 41 w 80"/>
                <a:gd name="T19" fmla="*/ 13 h 108"/>
                <a:gd name="T20" fmla="*/ 16 w 80"/>
                <a:gd name="T21" fmla="*/ 27 h 108"/>
                <a:gd name="T22" fmla="*/ 80 w 80"/>
                <a:gd name="T23" fmla="*/ 78 h 108"/>
                <a:gd name="T24" fmla="*/ 39 w 80"/>
                <a:gd name="T25" fmla="*/ 108 h 108"/>
                <a:gd name="T26" fmla="*/ 0 w 80"/>
                <a:gd name="T27" fmla="*/ 96 h 108"/>
                <a:gd name="T28" fmla="*/ 0 w 80"/>
                <a:gd name="T29" fmla="*/ 8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108">
                  <a:moveTo>
                    <a:pt x="0" y="80"/>
                  </a:moveTo>
                  <a:cubicBezTo>
                    <a:pt x="6" y="80"/>
                    <a:pt x="6" y="80"/>
                    <a:pt x="6" y="80"/>
                  </a:cubicBezTo>
                  <a:cubicBezTo>
                    <a:pt x="11" y="88"/>
                    <a:pt x="26" y="95"/>
                    <a:pt x="39" y="95"/>
                  </a:cubicBezTo>
                  <a:cubicBezTo>
                    <a:pt x="55" y="95"/>
                    <a:pt x="64" y="90"/>
                    <a:pt x="64" y="79"/>
                  </a:cubicBezTo>
                  <a:cubicBezTo>
                    <a:pt x="64" y="58"/>
                    <a:pt x="1" y="64"/>
                    <a:pt x="1" y="29"/>
                  </a:cubicBezTo>
                  <a:cubicBezTo>
                    <a:pt x="1" y="12"/>
                    <a:pt x="14" y="0"/>
                    <a:pt x="41" y="0"/>
                  </a:cubicBezTo>
                  <a:cubicBezTo>
                    <a:pt x="57" y="0"/>
                    <a:pt x="68" y="5"/>
                    <a:pt x="74" y="9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66" y="21"/>
                    <a:pt x="56" y="13"/>
                    <a:pt x="41" y="13"/>
                  </a:cubicBezTo>
                  <a:cubicBezTo>
                    <a:pt x="24" y="13"/>
                    <a:pt x="16" y="19"/>
                    <a:pt x="16" y="27"/>
                  </a:cubicBezTo>
                  <a:cubicBezTo>
                    <a:pt x="16" y="52"/>
                    <a:pt x="80" y="42"/>
                    <a:pt x="80" y="78"/>
                  </a:cubicBezTo>
                  <a:cubicBezTo>
                    <a:pt x="80" y="96"/>
                    <a:pt x="68" y="108"/>
                    <a:pt x="39" y="108"/>
                  </a:cubicBezTo>
                  <a:cubicBezTo>
                    <a:pt x="23" y="108"/>
                    <a:pt x="10" y="102"/>
                    <a:pt x="0" y="96"/>
                  </a:cubicBezTo>
                  <a:lnTo>
                    <a:pt x="0" y="80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36">
              <a:extLst>
                <a:ext uri="{FF2B5EF4-FFF2-40B4-BE49-F238E27FC236}">
                  <a16:creationId xmlns:a16="http://schemas.microsoft.com/office/drawing/2014/main" id="{BB3F22DC-12EE-4F0D-A810-8C1E115DB47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" y="2017"/>
              <a:ext cx="938" cy="292"/>
            </a:xfrm>
            <a:custGeom>
              <a:avLst/>
              <a:gdLst>
                <a:gd name="T0" fmla="*/ 638 w 728"/>
                <a:gd name="T1" fmla="*/ 215 h 225"/>
                <a:gd name="T2" fmla="*/ 636 w 728"/>
                <a:gd name="T3" fmla="*/ 192 h 225"/>
                <a:gd name="T4" fmla="*/ 148 w 728"/>
                <a:gd name="T5" fmla="*/ 120 h 225"/>
                <a:gd name="T6" fmla="*/ 213 w 728"/>
                <a:gd name="T7" fmla="*/ 119 h 225"/>
                <a:gd name="T8" fmla="*/ 202 w 728"/>
                <a:gd name="T9" fmla="*/ 105 h 225"/>
                <a:gd name="T10" fmla="*/ 180 w 728"/>
                <a:gd name="T11" fmla="*/ 127 h 225"/>
                <a:gd name="T12" fmla="*/ 194 w 728"/>
                <a:gd name="T13" fmla="*/ 138 h 225"/>
                <a:gd name="T14" fmla="*/ 648 w 728"/>
                <a:gd name="T15" fmla="*/ 204 h 225"/>
                <a:gd name="T16" fmla="*/ 584 w 728"/>
                <a:gd name="T17" fmla="*/ 200 h 225"/>
                <a:gd name="T18" fmla="*/ 580 w 728"/>
                <a:gd name="T19" fmla="*/ 215 h 225"/>
                <a:gd name="T20" fmla="*/ 13 w 728"/>
                <a:gd name="T21" fmla="*/ 185 h 225"/>
                <a:gd name="T22" fmla="*/ 41 w 728"/>
                <a:gd name="T23" fmla="*/ 108 h 225"/>
                <a:gd name="T24" fmla="*/ 32 w 728"/>
                <a:gd name="T25" fmla="*/ 127 h 225"/>
                <a:gd name="T26" fmla="*/ 56 w 728"/>
                <a:gd name="T27" fmla="*/ 73 h 225"/>
                <a:gd name="T28" fmla="*/ 27 w 728"/>
                <a:gd name="T29" fmla="*/ 91 h 225"/>
                <a:gd name="T30" fmla="*/ 674 w 728"/>
                <a:gd name="T31" fmla="*/ 0 h 225"/>
                <a:gd name="T32" fmla="*/ 675 w 728"/>
                <a:gd name="T33" fmla="*/ 150 h 225"/>
                <a:gd name="T34" fmla="*/ 724 w 728"/>
                <a:gd name="T35" fmla="*/ 200 h 225"/>
                <a:gd name="T36" fmla="*/ 728 w 728"/>
                <a:gd name="T37" fmla="*/ 201 h 225"/>
                <a:gd name="T38" fmla="*/ 724 w 728"/>
                <a:gd name="T39" fmla="*/ 208 h 225"/>
                <a:gd name="T40" fmla="*/ 183 w 728"/>
                <a:gd name="T41" fmla="*/ 85 h 225"/>
                <a:gd name="T42" fmla="*/ 169 w 728"/>
                <a:gd name="T43" fmla="*/ 75 h 225"/>
                <a:gd name="T44" fmla="*/ 677 w 728"/>
                <a:gd name="T45" fmla="*/ 215 h 225"/>
                <a:gd name="T46" fmla="*/ 501 w 728"/>
                <a:gd name="T47" fmla="*/ 196 h 225"/>
                <a:gd name="T48" fmla="*/ 509 w 728"/>
                <a:gd name="T49" fmla="*/ 195 h 225"/>
                <a:gd name="T50" fmla="*/ 513 w 728"/>
                <a:gd name="T51" fmla="*/ 215 h 225"/>
                <a:gd name="T52" fmla="*/ 606 w 728"/>
                <a:gd name="T53" fmla="*/ 147 h 225"/>
                <a:gd name="T54" fmla="*/ 540 w 728"/>
                <a:gd name="T55" fmla="*/ 23 h 225"/>
                <a:gd name="T56" fmla="*/ 469 w 728"/>
                <a:gd name="T57" fmla="*/ 225 h 225"/>
                <a:gd name="T58" fmla="*/ 473 w 728"/>
                <a:gd name="T59" fmla="*/ 208 h 225"/>
                <a:gd name="T60" fmla="*/ 513 w 728"/>
                <a:gd name="T61" fmla="*/ 181 h 225"/>
                <a:gd name="T62" fmla="*/ 564 w 728"/>
                <a:gd name="T63" fmla="*/ 210 h 225"/>
                <a:gd name="T64" fmla="*/ 548 w 728"/>
                <a:gd name="T65" fmla="*/ 201 h 225"/>
                <a:gd name="T66" fmla="*/ 523 w 728"/>
                <a:gd name="T67" fmla="*/ 198 h 225"/>
                <a:gd name="T68" fmla="*/ 526 w 728"/>
                <a:gd name="T69" fmla="*/ 198 h 225"/>
                <a:gd name="T70" fmla="*/ 363 w 728"/>
                <a:gd name="T71" fmla="*/ 197 h 225"/>
                <a:gd name="T72" fmla="*/ 456 w 728"/>
                <a:gd name="T73" fmla="*/ 192 h 225"/>
                <a:gd name="T74" fmla="*/ 462 w 728"/>
                <a:gd name="T75" fmla="*/ 192 h 225"/>
                <a:gd name="T76" fmla="*/ 101 w 728"/>
                <a:gd name="T77" fmla="*/ 131 h 225"/>
                <a:gd name="T78" fmla="*/ 209 w 728"/>
                <a:gd name="T79" fmla="*/ 222 h 225"/>
                <a:gd name="T80" fmla="*/ 227 w 728"/>
                <a:gd name="T81" fmla="*/ 46 h 225"/>
                <a:gd name="T82" fmla="*/ 217 w 728"/>
                <a:gd name="T83" fmla="*/ 60 h 225"/>
                <a:gd name="T84" fmla="*/ 204 w 728"/>
                <a:gd name="T85" fmla="*/ 33 h 225"/>
                <a:gd name="T86" fmla="*/ 158 w 728"/>
                <a:gd name="T87" fmla="*/ 77 h 225"/>
                <a:gd name="T88" fmla="*/ 136 w 728"/>
                <a:gd name="T89" fmla="*/ 71 h 225"/>
                <a:gd name="T90" fmla="*/ 134 w 728"/>
                <a:gd name="T91" fmla="*/ 167 h 225"/>
                <a:gd name="T92" fmla="*/ 146 w 728"/>
                <a:gd name="T93" fmla="*/ 152 h 225"/>
                <a:gd name="T94" fmla="*/ 107 w 728"/>
                <a:gd name="T95" fmla="*/ 85 h 225"/>
                <a:gd name="T96" fmla="*/ 152 w 728"/>
                <a:gd name="T97" fmla="*/ 130 h 225"/>
                <a:gd name="T98" fmla="*/ 158 w 728"/>
                <a:gd name="T99" fmla="*/ 178 h 225"/>
                <a:gd name="T100" fmla="*/ 242 w 728"/>
                <a:gd name="T101" fmla="*/ 156 h 225"/>
                <a:gd name="T102" fmla="*/ 229 w 728"/>
                <a:gd name="T103" fmla="*/ 141 h 225"/>
                <a:gd name="T104" fmla="*/ 255 w 728"/>
                <a:gd name="T105" fmla="*/ 125 h 225"/>
                <a:gd name="T106" fmla="*/ 209 w 728"/>
                <a:gd name="T107" fmla="*/ 84 h 225"/>
                <a:gd name="T108" fmla="*/ 376 w 728"/>
                <a:gd name="T109" fmla="*/ 66 h 225"/>
                <a:gd name="T110" fmla="*/ 399 w 728"/>
                <a:gd name="T111" fmla="*/ 192 h 225"/>
                <a:gd name="T112" fmla="*/ 397 w 728"/>
                <a:gd name="T113" fmla="*/ 195 h 225"/>
                <a:gd name="T114" fmla="*/ 426 w 728"/>
                <a:gd name="T115" fmla="*/ 203 h 225"/>
                <a:gd name="T116" fmla="*/ 430 w 728"/>
                <a:gd name="T117" fmla="*/ 204 h 225"/>
                <a:gd name="T118" fmla="*/ 624 w 728"/>
                <a:gd name="T119" fmla="*/ 197 h 225"/>
                <a:gd name="T120" fmla="*/ 608 w 728"/>
                <a:gd name="T121" fmla="*/ 210 h 225"/>
                <a:gd name="T122" fmla="*/ 411 w 728"/>
                <a:gd name="T123" fmla="*/ 192 h 225"/>
                <a:gd name="T124" fmla="*/ 418 w 728"/>
                <a:gd name="T125" fmla="*/ 209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28" h="225">
                  <a:moveTo>
                    <a:pt x="636" y="184"/>
                  </a:moveTo>
                  <a:cubicBezTo>
                    <a:pt x="632" y="184"/>
                    <a:pt x="632" y="184"/>
                    <a:pt x="632" y="184"/>
                  </a:cubicBezTo>
                  <a:cubicBezTo>
                    <a:pt x="632" y="192"/>
                    <a:pt x="632" y="192"/>
                    <a:pt x="632" y="192"/>
                  </a:cubicBezTo>
                  <a:cubicBezTo>
                    <a:pt x="628" y="192"/>
                    <a:pt x="628" y="192"/>
                    <a:pt x="628" y="192"/>
                  </a:cubicBezTo>
                  <a:cubicBezTo>
                    <a:pt x="628" y="195"/>
                    <a:pt x="628" y="195"/>
                    <a:pt x="628" y="195"/>
                  </a:cubicBezTo>
                  <a:cubicBezTo>
                    <a:pt x="632" y="195"/>
                    <a:pt x="632" y="195"/>
                    <a:pt x="632" y="195"/>
                  </a:cubicBezTo>
                  <a:cubicBezTo>
                    <a:pt x="632" y="208"/>
                    <a:pt x="632" y="208"/>
                    <a:pt x="632" y="208"/>
                  </a:cubicBezTo>
                  <a:cubicBezTo>
                    <a:pt x="632" y="214"/>
                    <a:pt x="634" y="215"/>
                    <a:pt x="638" y="215"/>
                  </a:cubicBezTo>
                  <a:cubicBezTo>
                    <a:pt x="641" y="215"/>
                    <a:pt x="641" y="215"/>
                    <a:pt x="641" y="215"/>
                  </a:cubicBezTo>
                  <a:cubicBezTo>
                    <a:pt x="641" y="212"/>
                    <a:pt x="641" y="212"/>
                    <a:pt x="641" y="212"/>
                  </a:cubicBezTo>
                  <a:cubicBezTo>
                    <a:pt x="639" y="212"/>
                    <a:pt x="639" y="212"/>
                    <a:pt x="639" y="212"/>
                  </a:cubicBezTo>
                  <a:cubicBezTo>
                    <a:pt x="637" y="212"/>
                    <a:pt x="636" y="212"/>
                    <a:pt x="636" y="209"/>
                  </a:cubicBezTo>
                  <a:cubicBezTo>
                    <a:pt x="636" y="195"/>
                    <a:pt x="636" y="195"/>
                    <a:pt x="636" y="195"/>
                  </a:cubicBezTo>
                  <a:cubicBezTo>
                    <a:pt x="641" y="195"/>
                    <a:pt x="641" y="195"/>
                    <a:pt x="641" y="195"/>
                  </a:cubicBezTo>
                  <a:cubicBezTo>
                    <a:pt x="641" y="192"/>
                    <a:pt x="641" y="192"/>
                    <a:pt x="641" y="192"/>
                  </a:cubicBezTo>
                  <a:cubicBezTo>
                    <a:pt x="636" y="192"/>
                    <a:pt x="636" y="192"/>
                    <a:pt x="636" y="192"/>
                  </a:cubicBezTo>
                  <a:lnTo>
                    <a:pt x="636" y="184"/>
                  </a:lnTo>
                  <a:close/>
                  <a:moveTo>
                    <a:pt x="150" y="94"/>
                  </a:moveTo>
                  <a:cubicBezTo>
                    <a:pt x="149" y="93"/>
                    <a:pt x="147" y="93"/>
                    <a:pt x="146" y="94"/>
                  </a:cubicBezTo>
                  <a:cubicBezTo>
                    <a:pt x="136" y="105"/>
                    <a:pt x="136" y="105"/>
                    <a:pt x="136" y="105"/>
                  </a:cubicBezTo>
                  <a:cubicBezTo>
                    <a:pt x="136" y="105"/>
                    <a:pt x="135" y="106"/>
                    <a:pt x="135" y="107"/>
                  </a:cubicBezTo>
                  <a:cubicBezTo>
                    <a:pt x="135" y="107"/>
                    <a:pt x="136" y="108"/>
                    <a:pt x="136" y="108"/>
                  </a:cubicBezTo>
                  <a:cubicBezTo>
                    <a:pt x="146" y="119"/>
                    <a:pt x="146" y="119"/>
                    <a:pt x="146" y="119"/>
                  </a:cubicBezTo>
                  <a:cubicBezTo>
                    <a:pt x="147" y="119"/>
                    <a:pt x="148" y="120"/>
                    <a:pt x="148" y="120"/>
                  </a:cubicBezTo>
                  <a:cubicBezTo>
                    <a:pt x="149" y="120"/>
                    <a:pt x="150" y="119"/>
                    <a:pt x="150" y="119"/>
                  </a:cubicBezTo>
                  <a:cubicBezTo>
                    <a:pt x="161" y="108"/>
                    <a:pt x="161" y="108"/>
                    <a:pt x="161" y="108"/>
                  </a:cubicBezTo>
                  <a:cubicBezTo>
                    <a:pt x="161" y="108"/>
                    <a:pt x="161" y="107"/>
                    <a:pt x="161" y="107"/>
                  </a:cubicBezTo>
                  <a:cubicBezTo>
                    <a:pt x="161" y="106"/>
                    <a:pt x="161" y="105"/>
                    <a:pt x="161" y="105"/>
                  </a:cubicBezTo>
                  <a:lnTo>
                    <a:pt x="150" y="94"/>
                  </a:lnTo>
                  <a:close/>
                  <a:moveTo>
                    <a:pt x="202" y="107"/>
                  </a:moveTo>
                  <a:cubicBezTo>
                    <a:pt x="202" y="107"/>
                    <a:pt x="202" y="108"/>
                    <a:pt x="202" y="108"/>
                  </a:cubicBezTo>
                  <a:cubicBezTo>
                    <a:pt x="213" y="119"/>
                    <a:pt x="213" y="119"/>
                    <a:pt x="213" y="119"/>
                  </a:cubicBezTo>
                  <a:cubicBezTo>
                    <a:pt x="213" y="119"/>
                    <a:pt x="214" y="120"/>
                    <a:pt x="215" y="120"/>
                  </a:cubicBezTo>
                  <a:cubicBezTo>
                    <a:pt x="215" y="120"/>
                    <a:pt x="216" y="119"/>
                    <a:pt x="217" y="119"/>
                  </a:cubicBezTo>
                  <a:cubicBezTo>
                    <a:pt x="227" y="108"/>
                    <a:pt x="227" y="108"/>
                    <a:pt x="227" y="108"/>
                  </a:cubicBezTo>
                  <a:cubicBezTo>
                    <a:pt x="228" y="107"/>
                    <a:pt x="228" y="106"/>
                    <a:pt x="227" y="105"/>
                  </a:cubicBezTo>
                  <a:cubicBezTo>
                    <a:pt x="217" y="94"/>
                    <a:pt x="217" y="94"/>
                    <a:pt x="217" y="94"/>
                  </a:cubicBezTo>
                  <a:cubicBezTo>
                    <a:pt x="216" y="94"/>
                    <a:pt x="215" y="93"/>
                    <a:pt x="215" y="93"/>
                  </a:cubicBezTo>
                  <a:cubicBezTo>
                    <a:pt x="214" y="93"/>
                    <a:pt x="213" y="94"/>
                    <a:pt x="213" y="94"/>
                  </a:cubicBezTo>
                  <a:cubicBezTo>
                    <a:pt x="202" y="105"/>
                    <a:pt x="202" y="105"/>
                    <a:pt x="202" y="105"/>
                  </a:cubicBezTo>
                  <a:cubicBezTo>
                    <a:pt x="202" y="105"/>
                    <a:pt x="202" y="106"/>
                    <a:pt x="202" y="107"/>
                  </a:cubicBezTo>
                  <a:close/>
                  <a:moveTo>
                    <a:pt x="700" y="215"/>
                  </a:moveTo>
                  <a:cubicBezTo>
                    <a:pt x="704" y="215"/>
                    <a:pt x="704" y="215"/>
                    <a:pt x="704" y="215"/>
                  </a:cubicBezTo>
                  <a:cubicBezTo>
                    <a:pt x="704" y="192"/>
                    <a:pt x="704" y="192"/>
                    <a:pt x="704" y="192"/>
                  </a:cubicBezTo>
                  <a:cubicBezTo>
                    <a:pt x="700" y="192"/>
                    <a:pt x="700" y="192"/>
                    <a:pt x="700" y="192"/>
                  </a:cubicBezTo>
                  <a:lnTo>
                    <a:pt x="700" y="215"/>
                  </a:lnTo>
                  <a:close/>
                  <a:moveTo>
                    <a:pt x="183" y="127"/>
                  </a:moveTo>
                  <a:cubicBezTo>
                    <a:pt x="182" y="126"/>
                    <a:pt x="181" y="126"/>
                    <a:pt x="180" y="127"/>
                  </a:cubicBezTo>
                  <a:cubicBezTo>
                    <a:pt x="169" y="138"/>
                    <a:pt x="169" y="138"/>
                    <a:pt x="169" y="138"/>
                  </a:cubicBezTo>
                  <a:cubicBezTo>
                    <a:pt x="169" y="138"/>
                    <a:pt x="168" y="139"/>
                    <a:pt x="168" y="140"/>
                  </a:cubicBezTo>
                  <a:cubicBezTo>
                    <a:pt x="168" y="140"/>
                    <a:pt x="169" y="141"/>
                    <a:pt x="169" y="141"/>
                  </a:cubicBezTo>
                  <a:cubicBezTo>
                    <a:pt x="180" y="152"/>
                    <a:pt x="180" y="152"/>
                    <a:pt x="180" y="152"/>
                  </a:cubicBezTo>
                  <a:cubicBezTo>
                    <a:pt x="180" y="152"/>
                    <a:pt x="181" y="153"/>
                    <a:pt x="182" y="153"/>
                  </a:cubicBezTo>
                  <a:cubicBezTo>
                    <a:pt x="182" y="153"/>
                    <a:pt x="183" y="152"/>
                    <a:pt x="183" y="152"/>
                  </a:cubicBezTo>
                  <a:cubicBezTo>
                    <a:pt x="194" y="141"/>
                    <a:pt x="194" y="141"/>
                    <a:pt x="194" y="141"/>
                  </a:cubicBezTo>
                  <a:cubicBezTo>
                    <a:pt x="195" y="140"/>
                    <a:pt x="195" y="139"/>
                    <a:pt x="194" y="138"/>
                  </a:cubicBezTo>
                  <a:lnTo>
                    <a:pt x="183" y="127"/>
                  </a:lnTo>
                  <a:close/>
                  <a:moveTo>
                    <a:pt x="656" y="191"/>
                  </a:moveTo>
                  <a:cubicBezTo>
                    <a:pt x="649" y="191"/>
                    <a:pt x="644" y="196"/>
                    <a:pt x="644" y="204"/>
                  </a:cubicBezTo>
                  <a:cubicBezTo>
                    <a:pt x="644" y="211"/>
                    <a:pt x="649" y="216"/>
                    <a:pt x="656" y="216"/>
                  </a:cubicBezTo>
                  <a:cubicBezTo>
                    <a:pt x="663" y="216"/>
                    <a:pt x="668" y="211"/>
                    <a:pt x="668" y="204"/>
                  </a:cubicBezTo>
                  <a:cubicBezTo>
                    <a:pt x="668" y="196"/>
                    <a:pt x="663" y="191"/>
                    <a:pt x="656" y="191"/>
                  </a:cubicBezTo>
                  <a:close/>
                  <a:moveTo>
                    <a:pt x="656" y="213"/>
                  </a:moveTo>
                  <a:cubicBezTo>
                    <a:pt x="651" y="213"/>
                    <a:pt x="648" y="209"/>
                    <a:pt x="648" y="204"/>
                  </a:cubicBezTo>
                  <a:cubicBezTo>
                    <a:pt x="648" y="198"/>
                    <a:pt x="651" y="194"/>
                    <a:pt x="656" y="194"/>
                  </a:cubicBezTo>
                  <a:cubicBezTo>
                    <a:pt x="660" y="194"/>
                    <a:pt x="664" y="198"/>
                    <a:pt x="664" y="204"/>
                  </a:cubicBezTo>
                  <a:cubicBezTo>
                    <a:pt x="664" y="209"/>
                    <a:pt x="660" y="213"/>
                    <a:pt x="656" y="213"/>
                  </a:cubicBezTo>
                  <a:close/>
                  <a:moveTo>
                    <a:pt x="580" y="215"/>
                  </a:moveTo>
                  <a:cubicBezTo>
                    <a:pt x="603" y="215"/>
                    <a:pt x="603" y="215"/>
                    <a:pt x="603" y="215"/>
                  </a:cubicBezTo>
                  <a:cubicBezTo>
                    <a:pt x="603" y="212"/>
                    <a:pt x="603" y="212"/>
                    <a:pt x="603" y="212"/>
                  </a:cubicBezTo>
                  <a:cubicBezTo>
                    <a:pt x="584" y="212"/>
                    <a:pt x="584" y="212"/>
                    <a:pt x="584" y="212"/>
                  </a:cubicBezTo>
                  <a:cubicBezTo>
                    <a:pt x="584" y="200"/>
                    <a:pt x="584" y="200"/>
                    <a:pt x="584" y="200"/>
                  </a:cubicBezTo>
                  <a:cubicBezTo>
                    <a:pt x="601" y="200"/>
                    <a:pt x="601" y="200"/>
                    <a:pt x="601" y="200"/>
                  </a:cubicBezTo>
                  <a:cubicBezTo>
                    <a:pt x="601" y="197"/>
                    <a:pt x="601" y="197"/>
                    <a:pt x="601" y="197"/>
                  </a:cubicBezTo>
                  <a:cubicBezTo>
                    <a:pt x="584" y="197"/>
                    <a:pt x="584" y="197"/>
                    <a:pt x="584" y="197"/>
                  </a:cubicBezTo>
                  <a:cubicBezTo>
                    <a:pt x="584" y="185"/>
                    <a:pt x="584" y="185"/>
                    <a:pt x="584" y="185"/>
                  </a:cubicBezTo>
                  <a:cubicBezTo>
                    <a:pt x="603" y="185"/>
                    <a:pt x="603" y="185"/>
                    <a:pt x="603" y="185"/>
                  </a:cubicBezTo>
                  <a:cubicBezTo>
                    <a:pt x="603" y="182"/>
                    <a:pt x="603" y="182"/>
                    <a:pt x="603" y="182"/>
                  </a:cubicBezTo>
                  <a:cubicBezTo>
                    <a:pt x="580" y="182"/>
                    <a:pt x="580" y="182"/>
                    <a:pt x="580" y="182"/>
                  </a:cubicBezTo>
                  <a:lnTo>
                    <a:pt x="580" y="215"/>
                  </a:lnTo>
                  <a:close/>
                  <a:moveTo>
                    <a:pt x="41" y="108"/>
                  </a:moveTo>
                  <a:cubicBezTo>
                    <a:pt x="37" y="105"/>
                    <a:pt x="31" y="105"/>
                    <a:pt x="27" y="108"/>
                  </a:cubicBezTo>
                  <a:cubicBezTo>
                    <a:pt x="3" y="133"/>
                    <a:pt x="3" y="133"/>
                    <a:pt x="3" y="133"/>
                  </a:cubicBezTo>
                  <a:cubicBezTo>
                    <a:pt x="1" y="135"/>
                    <a:pt x="0" y="137"/>
                    <a:pt x="0" y="140"/>
                  </a:cubicBezTo>
                  <a:cubicBezTo>
                    <a:pt x="0" y="142"/>
                    <a:pt x="1" y="145"/>
                    <a:pt x="3" y="147"/>
                  </a:cubicBezTo>
                  <a:cubicBezTo>
                    <a:pt x="20" y="164"/>
                    <a:pt x="20" y="164"/>
                    <a:pt x="20" y="164"/>
                  </a:cubicBezTo>
                  <a:cubicBezTo>
                    <a:pt x="13" y="171"/>
                    <a:pt x="13" y="171"/>
                    <a:pt x="13" y="171"/>
                  </a:cubicBezTo>
                  <a:cubicBezTo>
                    <a:pt x="10" y="175"/>
                    <a:pt x="10" y="181"/>
                    <a:pt x="13" y="185"/>
                  </a:cubicBezTo>
                  <a:cubicBezTo>
                    <a:pt x="15" y="187"/>
                    <a:pt x="18" y="188"/>
                    <a:pt x="21" y="188"/>
                  </a:cubicBezTo>
                  <a:cubicBezTo>
                    <a:pt x="23" y="188"/>
                    <a:pt x="26" y="187"/>
                    <a:pt x="28" y="185"/>
                  </a:cubicBezTo>
                  <a:cubicBezTo>
                    <a:pt x="41" y="171"/>
                    <a:pt x="41" y="171"/>
                    <a:pt x="41" y="171"/>
                  </a:cubicBezTo>
                  <a:cubicBezTo>
                    <a:pt x="41" y="171"/>
                    <a:pt x="41" y="171"/>
                    <a:pt x="41" y="171"/>
                  </a:cubicBezTo>
                  <a:cubicBezTo>
                    <a:pt x="66" y="147"/>
                    <a:pt x="66" y="147"/>
                    <a:pt x="66" y="147"/>
                  </a:cubicBezTo>
                  <a:cubicBezTo>
                    <a:pt x="67" y="145"/>
                    <a:pt x="68" y="142"/>
                    <a:pt x="68" y="140"/>
                  </a:cubicBezTo>
                  <a:cubicBezTo>
                    <a:pt x="68" y="137"/>
                    <a:pt x="67" y="135"/>
                    <a:pt x="66" y="133"/>
                  </a:cubicBezTo>
                  <a:lnTo>
                    <a:pt x="41" y="108"/>
                  </a:lnTo>
                  <a:close/>
                  <a:moveTo>
                    <a:pt x="47" y="141"/>
                  </a:moveTo>
                  <a:cubicBezTo>
                    <a:pt x="36" y="152"/>
                    <a:pt x="36" y="152"/>
                    <a:pt x="36" y="152"/>
                  </a:cubicBezTo>
                  <a:cubicBezTo>
                    <a:pt x="36" y="152"/>
                    <a:pt x="35" y="152"/>
                    <a:pt x="34" y="152"/>
                  </a:cubicBezTo>
                  <a:cubicBezTo>
                    <a:pt x="34" y="152"/>
                    <a:pt x="33" y="152"/>
                    <a:pt x="32" y="152"/>
                  </a:cubicBezTo>
                  <a:cubicBezTo>
                    <a:pt x="22" y="141"/>
                    <a:pt x="22" y="141"/>
                    <a:pt x="22" y="141"/>
                  </a:cubicBezTo>
                  <a:cubicBezTo>
                    <a:pt x="21" y="141"/>
                    <a:pt x="21" y="140"/>
                    <a:pt x="21" y="139"/>
                  </a:cubicBezTo>
                  <a:cubicBezTo>
                    <a:pt x="21" y="139"/>
                    <a:pt x="21" y="138"/>
                    <a:pt x="22" y="137"/>
                  </a:cubicBezTo>
                  <a:cubicBezTo>
                    <a:pt x="32" y="127"/>
                    <a:pt x="32" y="127"/>
                    <a:pt x="32" y="127"/>
                  </a:cubicBezTo>
                  <a:cubicBezTo>
                    <a:pt x="33" y="126"/>
                    <a:pt x="35" y="126"/>
                    <a:pt x="36" y="127"/>
                  </a:cubicBezTo>
                  <a:cubicBezTo>
                    <a:pt x="47" y="137"/>
                    <a:pt x="47" y="137"/>
                    <a:pt x="47" y="137"/>
                  </a:cubicBezTo>
                  <a:cubicBezTo>
                    <a:pt x="48" y="139"/>
                    <a:pt x="48" y="140"/>
                    <a:pt x="47" y="141"/>
                  </a:cubicBezTo>
                  <a:close/>
                  <a:moveTo>
                    <a:pt x="27" y="91"/>
                  </a:moveTo>
                  <a:cubicBezTo>
                    <a:pt x="29" y="93"/>
                    <a:pt x="32" y="94"/>
                    <a:pt x="34" y="94"/>
                  </a:cubicBezTo>
                  <a:cubicBezTo>
                    <a:pt x="37" y="94"/>
                    <a:pt x="39" y="93"/>
                    <a:pt x="41" y="91"/>
                  </a:cubicBezTo>
                  <a:cubicBezTo>
                    <a:pt x="53" y="80"/>
                    <a:pt x="53" y="80"/>
                    <a:pt x="53" y="80"/>
                  </a:cubicBezTo>
                  <a:cubicBezTo>
                    <a:pt x="55" y="78"/>
                    <a:pt x="56" y="75"/>
                    <a:pt x="56" y="73"/>
                  </a:cubicBezTo>
                  <a:cubicBezTo>
                    <a:pt x="56" y="70"/>
                    <a:pt x="55" y="68"/>
                    <a:pt x="53" y="66"/>
                  </a:cubicBezTo>
                  <a:cubicBezTo>
                    <a:pt x="41" y="54"/>
                    <a:pt x="41" y="54"/>
                    <a:pt x="41" y="54"/>
                  </a:cubicBezTo>
                  <a:cubicBezTo>
                    <a:pt x="39" y="52"/>
                    <a:pt x="37" y="51"/>
                    <a:pt x="34" y="51"/>
                  </a:cubicBezTo>
                  <a:cubicBezTo>
                    <a:pt x="32" y="51"/>
                    <a:pt x="29" y="52"/>
                    <a:pt x="27" y="54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4" y="68"/>
                    <a:pt x="13" y="70"/>
                    <a:pt x="13" y="73"/>
                  </a:cubicBezTo>
                  <a:cubicBezTo>
                    <a:pt x="13" y="75"/>
                    <a:pt x="14" y="78"/>
                    <a:pt x="16" y="80"/>
                  </a:cubicBezTo>
                  <a:lnTo>
                    <a:pt x="27" y="91"/>
                  </a:lnTo>
                  <a:close/>
                  <a:moveTo>
                    <a:pt x="728" y="111"/>
                  </a:moveTo>
                  <a:cubicBezTo>
                    <a:pt x="728" y="79"/>
                    <a:pt x="698" y="73"/>
                    <a:pt x="674" y="67"/>
                  </a:cubicBezTo>
                  <a:cubicBezTo>
                    <a:pt x="654" y="62"/>
                    <a:pt x="635" y="58"/>
                    <a:pt x="635" y="41"/>
                  </a:cubicBezTo>
                  <a:cubicBezTo>
                    <a:pt x="635" y="27"/>
                    <a:pt x="648" y="15"/>
                    <a:pt x="670" y="15"/>
                  </a:cubicBezTo>
                  <a:cubicBezTo>
                    <a:pt x="691" y="15"/>
                    <a:pt x="708" y="23"/>
                    <a:pt x="718" y="32"/>
                  </a:cubicBezTo>
                  <a:cubicBezTo>
                    <a:pt x="723" y="32"/>
                    <a:pt x="723" y="32"/>
                    <a:pt x="723" y="32"/>
                  </a:cubicBezTo>
                  <a:cubicBezTo>
                    <a:pt x="723" y="16"/>
                    <a:pt x="723" y="16"/>
                    <a:pt x="723" y="16"/>
                  </a:cubicBezTo>
                  <a:cubicBezTo>
                    <a:pt x="714" y="8"/>
                    <a:pt x="695" y="0"/>
                    <a:pt x="674" y="0"/>
                  </a:cubicBezTo>
                  <a:cubicBezTo>
                    <a:pt x="638" y="0"/>
                    <a:pt x="617" y="18"/>
                    <a:pt x="617" y="41"/>
                  </a:cubicBezTo>
                  <a:cubicBezTo>
                    <a:pt x="617" y="72"/>
                    <a:pt x="647" y="77"/>
                    <a:pt x="672" y="83"/>
                  </a:cubicBezTo>
                  <a:cubicBezTo>
                    <a:pt x="691" y="88"/>
                    <a:pt x="711" y="93"/>
                    <a:pt x="711" y="111"/>
                  </a:cubicBezTo>
                  <a:cubicBezTo>
                    <a:pt x="711" y="121"/>
                    <a:pt x="699" y="134"/>
                    <a:pt x="675" y="134"/>
                  </a:cubicBezTo>
                  <a:cubicBezTo>
                    <a:pt x="657" y="134"/>
                    <a:pt x="633" y="124"/>
                    <a:pt x="620" y="110"/>
                  </a:cubicBezTo>
                  <a:cubicBezTo>
                    <a:pt x="615" y="110"/>
                    <a:pt x="615" y="110"/>
                    <a:pt x="615" y="110"/>
                  </a:cubicBezTo>
                  <a:cubicBezTo>
                    <a:pt x="615" y="130"/>
                    <a:pt x="615" y="130"/>
                    <a:pt x="615" y="130"/>
                  </a:cubicBezTo>
                  <a:cubicBezTo>
                    <a:pt x="633" y="144"/>
                    <a:pt x="652" y="150"/>
                    <a:pt x="675" y="150"/>
                  </a:cubicBezTo>
                  <a:cubicBezTo>
                    <a:pt x="709" y="150"/>
                    <a:pt x="728" y="132"/>
                    <a:pt x="728" y="111"/>
                  </a:cubicBezTo>
                  <a:close/>
                  <a:moveTo>
                    <a:pt x="718" y="191"/>
                  </a:moveTo>
                  <a:cubicBezTo>
                    <a:pt x="714" y="191"/>
                    <a:pt x="712" y="193"/>
                    <a:pt x="710" y="194"/>
                  </a:cubicBezTo>
                  <a:cubicBezTo>
                    <a:pt x="710" y="198"/>
                    <a:pt x="710" y="198"/>
                    <a:pt x="710" y="198"/>
                  </a:cubicBezTo>
                  <a:cubicBezTo>
                    <a:pt x="710" y="198"/>
                    <a:pt x="710" y="198"/>
                    <a:pt x="710" y="198"/>
                  </a:cubicBezTo>
                  <a:cubicBezTo>
                    <a:pt x="713" y="196"/>
                    <a:pt x="715" y="195"/>
                    <a:pt x="718" y="195"/>
                  </a:cubicBezTo>
                  <a:cubicBezTo>
                    <a:pt x="721" y="195"/>
                    <a:pt x="723" y="197"/>
                    <a:pt x="724" y="199"/>
                  </a:cubicBezTo>
                  <a:cubicBezTo>
                    <a:pt x="724" y="200"/>
                    <a:pt x="724" y="200"/>
                    <a:pt x="724" y="200"/>
                  </a:cubicBezTo>
                  <a:cubicBezTo>
                    <a:pt x="722" y="200"/>
                    <a:pt x="719" y="201"/>
                    <a:pt x="717" y="201"/>
                  </a:cubicBezTo>
                  <a:cubicBezTo>
                    <a:pt x="712" y="202"/>
                    <a:pt x="708" y="204"/>
                    <a:pt x="708" y="209"/>
                  </a:cubicBezTo>
                  <a:cubicBezTo>
                    <a:pt x="708" y="213"/>
                    <a:pt x="711" y="216"/>
                    <a:pt x="716" y="216"/>
                  </a:cubicBezTo>
                  <a:cubicBezTo>
                    <a:pt x="719" y="216"/>
                    <a:pt x="722" y="215"/>
                    <a:pt x="724" y="212"/>
                  </a:cubicBezTo>
                  <a:cubicBezTo>
                    <a:pt x="724" y="212"/>
                    <a:pt x="724" y="212"/>
                    <a:pt x="724" y="212"/>
                  </a:cubicBezTo>
                  <a:cubicBezTo>
                    <a:pt x="724" y="215"/>
                    <a:pt x="724" y="215"/>
                    <a:pt x="724" y="215"/>
                  </a:cubicBezTo>
                  <a:cubicBezTo>
                    <a:pt x="728" y="215"/>
                    <a:pt x="728" y="215"/>
                    <a:pt x="728" y="215"/>
                  </a:cubicBezTo>
                  <a:cubicBezTo>
                    <a:pt x="728" y="210"/>
                    <a:pt x="728" y="206"/>
                    <a:pt x="728" y="201"/>
                  </a:cubicBezTo>
                  <a:cubicBezTo>
                    <a:pt x="728" y="195"/>
                    <a:pt x="724" y="191"/>
                    <a:pt x="718" y="191"/>
                  </a:cubicBezTo>
                  <a:close/>
                  <a:moveTo>
                    <a:pt x="724" y="208"/>
                  </a:moveTo>
                  <a:cubicBezTo>
                    <a:pt x="724" y="208"/>
                    <a:pt x="724" y="208"/>
                    <a:pt x="724" y="208"/>
                  </a:cubicBezTo>
                  <a:cubicBezTo>
                    <a:pt x="724" y="211"/>
                    <a:pt x="720" y="213"/>
                    <a:pt x="718" y="213"/>
                  </a:cubicBezTo>
                  <a:cubicBezTo>
                    <a:pt x="714" y="213"/>
                    <a:pt x="712" y="211"/>
                    <a:pt x="712" y="209"/>
                  </a:cubicBezTo>
                  <a:cubicBezTo>
                    <a:pt x="712" y="206"/>
                    <a:pt x="714" y="205"/>
                    <a:pt x="718" y="204"/>
                  </a:cubicBezTo>
                  <a:cubicBezTo>
                    <a:pt x="720" y="204"/>
                    <a:pt x="722" y="203"/>
                    <a:pt x="724" y="203"/>
                  </a:cubicBezTo>
                  <a:lnTo>
                    <a:pt x="724" y="208"/>
                  </a:lnTo>
                  <a:close/>
                  <a:moveTo>
                    <a:pt x="700" y="186"/>
                  </a:moveTo>
                  <a:cubicBezTo>
                    <a:pt x="704" y="186"/>
                    <a:pt x="704" y="186"/>
                    <a:pt x="704" y="186"/>
                  </a:cubicBezTo>
                  <a:cubicBezTo>
                    <a:pt x="704" y="181"/>
                    <a:pt x="704" y="181"/>
                    <a:pt x="704" y="181"/>
                  </a:cubicBezTo>
                  <a:cubicBezTo>
                    <a:pt x="700" y="181"/>
                    <a:pt x="700" y="181"/>
                    <a:pt x="700" y="181"/>
                  </a:cubicBezTo>
                  <a:lnTo>
                    <a:pt x="700" y="186"/>
                  </a:lnTo>
                  <a:close/>
                  <a:moveTo>
                    <a:pt x="180" y="85"/>
                  </a:moveTo>
                  <a:cubicBezTo>
                    <a:pt x="180" y="86"/>
                    <a:pt x="181" y="86"/>
                    <a:pt x="182" y="86"/>
                  </a:cubicBezTo>
                  <a:cubicBezTo>
                    <a:pt x="182" y="86"/>
                    <a:pt x="183" y="86"/>
                    <a:pt x="183" y="85"/>
                  </a:cubicBezTo>
                  <a:cubicBezTo>
                    <a:pt x="194" y="75"/>
                    <a:pt x="194" y="75"/>
                    <a:pt x="194" y="75"/>
                  </a:cubicBezTo>
                  <a:cubicBezTo>
                    <a:pt x="195" y="74"/>
                    <a:pt x="195" y="72"/>
                    <a:pt x="194" y="71"/>
                  </a:cubicBezTo>
                  <a:cubicBezTo>
                    <a:pt x="183" y="61"/>
                    <a:pt x="183" y="61"/>
                    <a:pt x="183" y="61"/>
                  </a:cubicBezTo>
                  <a:cubicBezTo>
                    <a:pt x="183" y="60"/>
                    <a:pt x="182" y="60"/>
                    <a:pt x="182" y="60"/>
                  </a:cubicBezTo>
                  <a:cubicBezTo>
                    <a:pt x="181" y="60"/>
                    <a:pt x="180" y="60"/>
                    <a:pt x="180" y="61"/>
                  </a:cubicBezTo>
                  <a:cubicBezTo>
                    <a:pt x="169" y="71"/>
                    <a:pt x="169" y="71"/>
                    <a:pt x="169" y="71"/>
                  </a:cubicBezTo>
                  <a:cubicBezTo>
                    <a:pt x="169" y="72"/>
                    <a:pt x="168" y="72"/>
                    <a:pt x="168" y="73"/>
                  </a:cubicBezTo>
                  <a:cubicBezTo>
                    <a:pt x="168" y="74"/>
                    <a:pt x="169" y="75"/>
                    <a:pt x="169" y="75"/>
                  </a:cubicBezTo>
                  <a:lnTo>
                    <a:pt x="180" y="85"/>
                  </a:lnTo>
                  <a:close/>
                  <a:moveTo>
                    <a:pt x="685" y="192"/>
                  </a:moveTo>
                  <a:cubicBezTo>
                    <a:pt x="682" y="192"/>
                    <a:pt x="678" y="193"/>
                    <a:pt x="677" y="196"/>
                  </a:cubicBezTo>
                  <a:cubicBezTo>
                    <a:pt x="676" y="196"/>
                    <a:pt x="676" y="196"/>
                    <a:pt x="676" y="196"/>
                  </a:cubicBezTo>
                  <a:cubicBezTo>
                    <a:pt x="676" y="192"/>
                    <a:pt x="676" y="192"/>
                    <a:pt x="676" y="192"/>
                  </a:cubicBezTo>
                  <a:cubicBezTo>
                    <a:pt x="673" y="192"/>
                    <a:pt x="673" y="192"/>
                    <a:pt x="673" y="192"/>
                  </a:cubicBezTo>
                  <a:cubicBezTo>
                    <a:pt x="673" y="215"/>
                    <a:pt x="673" y="215"/>
                    <a:pt x="673" y="215"/>
                  </a:cubicBezTo>
                  <a:cubicBezTo>
                    <a:pt x="677" y="215"/>
                    <a:pt x="677" y="215"/>
                    <a:pt x="677" y="215"/>
                  </a:cubicBezTo>
                  <a:cubicBezTo>
                    <a:pt x="677" y="200"/>
                    <a:pt x="677" y="200"/>
                    <a:pt x="677" y="200"/>
                  </a:cubicBezTo>
                  <a:cubicBezTo>
                    <a:pt x="677" y="197"/>
                    <a:pt x="681" y="195"/>
                    <a:pt x="684" y="195"/>
                  </a:cubicBezTo>
                  <a:cubicBezTo>
                    <a:pt x="687" y="195"/>
                    <a:pt x="690" y="197"/>
                    <a:pt x="690" y="201"/>
                  </a:cubicBezTo>
                  <a:cubicBezTo>
                    <a:pt x="690" y="215"/>
                    <a:pt x="690" y="215"/>
                    <a:pt x="690" y="215"/>
                  </a:cubicBezTo>
                  <a:cubicBezTo>
                    <a:pt x="694" y="215"/>
                    <a:pt x="694" y="215"/>
                    <a:pt x="694" y="215"/>
                  </a:cubicBezTo>
                  <a:cubicBezTo>
                    <a:pt x="694" y="200"/>
                    <a:pt x="694" y="200"/>
                    <a:pt x="694" y="200"/>
                  </a:cubicBezTo>
                  <a:cubicBezTo>
                    <a:pt x="694" y="194"/>
                    <a:pt x="690" y="192"/>
                    <a:pt x="685" y="192"/>
                  </a:cubicBezTo>
                  <a:close/>
                  <a:moveTo>
                    <a:pt x="501" y="196"/>
                  </a:moveTo>
                  <a:cubicBezTo>
                    <a:pt x="500" y="196"/>
                    <a:pt x="500" y="196"/>
                    <a:pt x="500" y="196"/>
                  </a:cubicBezTo>
                  <a:cubicBezTo>
                    <a:pt x="500" y="192"/>
                    <a:pt x="500" y="192"/>
                    <a:pt x="500" y="192"/>
                  </a:cubicBezTo>
                  <a:cubicBezTo>
                    <a:pt x="496" y="192"/>
                    <a:pt x="496" y="192"/>
                    <a:pt x="496" y="192"/>
                  </a:cubicBezTo>
                  <a:cubicBezTo>
                    <a:pt x="496" y="215"/>
                    <a:pt x="496" y="215"/>
                    <a:pt x="496" y="215"/>
                  </a:cubicBezTo>
                  <a:cubicBezTo>
                    <a:pt x="500" y="215"/>
                    <a:pt x="500" y="215"/>
                    <a:pt x="500" y="215"/>
                  </a:cubicBezTo>
                  <a:cubicBezTo>
                    <a:pt x="500" y="202"/>
                    <a:pt x="500" y="202"/>
                    <a:pt x="500" y="202"/>
                  </a:cubicBezTo>
                  <a:cubicBezTo>
                    <a:pt x="501" y="198"/>
                    <a:pt x="503" y="195"/>
                    <a:pt x="506" y="195"/>
                  </a:cubicBezTo>
                  <a:cubicBezTo>
                    <a:pt x="509" y="195"/>
                    <a:pt x="509" y="195"/>
                    <a:pt x="509" y="195"/>
                  </a:cubicBezTo>
                  <a:cubicBezTo>
                    <a:pt x="509" y="192"/>
                    <a:pt x="509" y="192"/>
                    <a:pt x="509" y="192"/>
                  </a:cubicBezTo>
                  <a:cubicBezTo>
                    <a:pt x="506" y="192"/>
                    <a:pt x="506" y="192"/>
                    <a:pt x="506" y="192"/>
                  </a:cubicBezTo>
                  <a:cubicBezTo>
                    <a:pt x="503" y="192"/>
                    <a:pt x="501" y="193"/>
                    <a:pt x="501" y="196"/>
                  </a:cubicBezTo>
                  <a:close/>
                  <a:moveTo>
                    <a:pt x="513" y="215"/>
                  </a:moveTo>
                  <a:cubicBezTo>
                    <a:pt x="517" y="215"/>
                    <a:pt x="517" y="215"/>
                    <a:pt x="517" y="215"/>
                  </a:cubicBezTo>
                  <a:cubicBezTo>
                    <a:pt x="517" y="192"/>
                    <a:pt x="517" y="192"/>
                    <a:pt x="517" y="192"/>
                  </a:cubicBezTo>
                  <a:cubicBezTo>
                    <a:pt x="513" y="192"/>
                    <a:pt x="513" y="192"/>
                    <a:pt x="513" y="192"/>
                  </a:cubicBezTo>
                  <a:lnTo>
                    <a:pt x="513" y="215"/>
                  </a:lnTo>
                  <a:close/>
                  <a:moveTo>
                    <a:pt x="525" y="2"/>
                  </a:moveTo>
                  <a:cubicBezTo>
                    <a:pt x="472" y="142"/>
                    <a:pt x="472" y="142"/>
                    <a:pt x="472" y="142"/>
                  </a:cubicBezTo>
                  <a:cubicBezTo>
                    <a:pt x="472" y="147"/>
                    <a:pt x="472" y="147"/>
                    <a:pt x="472" y="147"/>
                  </a:cubicBezTo>
                  <a:cubicBezTo>
                    <a:pt x="487" y="147"/>
                    <a:pt x="487" y="147"/>
                    <a:pt x="487" y="147"/>
                  </a:cubicBezTo>
                  <a:cubicBezTo>
                    <a:pt x="506" y="95"/>
                    <a:pt x="506" y="95"/>
                    <a:pt x="506" y="95"/>
                  </a:cubicBezTo>
                  <a:cubicBezTo>
                    <a:pt x="569" y="95"/>
                    <a:pt x="569" y="95"/>
                    <a:pt x="569" y="95"/>
                  </a:cubicBezTo>
                  <a:cubicBezTo>
                    <a:pt x="589" y="147"/>
                    <a:pt x="589" y="147"/>
                    <a:pt x="589" y="147"/>
                  </a:cubicBezTo>
                  <a:cubicBezTo>
                    <a:pt x="606" y="147"/>
                    <a:pt x="606" y="147"/>
                    <a:pt x="606" y="147"/>
                  </a:cubicBezTo>
                  <a:cubicBezTo>
                    <a:pt x="606" y="142"/>
                    <a:pt x="606" y="142"/>
                    <a:pt x="606" y="142"/>
                  </a:cubicBezTo>
                  <a:cubicBezTo>
                    <a:pt x="551" y="2"/>
                    <a:pt x="551" y="2"/>
                    <a:pt x="551" y="2"/>
                  </a:cubicBezTo>
                  <a:lnTo>
                    <a:pt x="525" y="2"/>
                  </a:lnTo>
                  <a:close/>
                  <a:moveTo>
                    <a:pt x="512" y="81"/>
                  </a:moveTo>
                  <a:cubicBezTo>
                    <a:pt x="534" y="23"/>
                    <a:pt x="534" y="23"/>
                    <a:pt x="534" y="23"/>
                  </a:cubicBezTo>
                  <a:cubicBezTo>
                    <a:pt x="537" y="14"/>
                    <a:pt x="537" y="14"/>
                    <a:pt x="537" y="14"/>
                  </a:cubicBezTo>
                  <a:cubicBezTo>
                    <a:pt x="537" y="14"/>
                    <a:pt x="537" y="14"/>
                    <a:pt x="537" y="14"/>
                  </a:cubicBezTo>
                  <a:cubicBezTo>
                    <a:pt x="540" y="23"/>
                    <a:pt x="540" y="23"/>
                    <a:pt x="540" y="23"/>
                  </a:cubicBezTo>
                  <a:cubicBezTo>
                    <a:pt x="563" y="81"/>
                    <a:pt x="563" y="81"/>
                    <a:pt x="563" y="81"/>
                  </a:cubicBezTo>
                  <a:lnTo>
                    <a:pt x="512" y="81"/>
                  </a:lnTo>
                  <a:close/>
                  <a:moveTo>
                    <a:pt x="480" y="191"/>
                  </a:moveTo>
                  <a:cubicBezTo>
                    <a:pt x="477" y="191"/>
                    <a:pt x="474" y="193"/>
                    <a:pt x="473" y="195"/>
                  </a:cubicBezTo>
                  <a:cubicBezTo>
                    <a:pt x="473" y="195"/>
                    <a:pt x="473" y="195"/>
                    <a:pt x="473" y="195"/>
                  </a:cubicBezTo>
                  <a:cubicBezTo>
                    <a:pt x="473" y="192"/>
                    <a:pt x="473" y="192"/>
                    <a:pt x="473" y="192"/>
                  </a:cubicBezTo>
                  <a:cubicBezTo>
                    <a:pt x="469" y="192"/>
                    <a:pt x="469" y="192"/>
                    <a:pt x="469" y="192"/>
                  </a:cubicBezTo>
                  <a:cubicBezTo>
                    <a:pt x="469" y="225"/>
                    <a:pt x="469" y="225"/>
                    <a:pt x="469" y="225"/>
                  </a:cubicBezTo>
                  <a:cubicBezTo>
                    <a:pt x="473" y="225"/>
                    <a:pt x="473" y="225"/>
                    <a:pt x="473" y="225"/>
                  </a:cubicBezTo>
                  <a:cubicBezTo>
                    <a:pt x="473" y="212"/>
                    <a:pt x="473" y="212"/>
                    <a:pt x="473" y="212"/>
                  </a:cubicBezTo>
                  <a:cubicBezTo>
                    <a:pt x="473" y="212"/>
                    <a:pt x="473" y="212"/>
                    <a:pt x="473" y="212"/>
                  </a:cubicBezTo>
                  <a:cubicBezTo>
                    <a:pt x="474" y="214"/>
                    <a:pt x="477" y="216"/>
                    <a:pt x="480" y="216"/>
                  </a:cubicBezTo>
                  <a:cubicBezTo>
                    <a:pt x="486" y="216"/>
                    <a:pt x="491" y="211"/>
                    <a:pt x="491" y="203"/>
                  </a:cubicBezTo>
                  <a:cubicBezTo>
                    <a:pt x="491" y="196"/>
                    <a:pt x="487" y="191"/>
                    <a:pt x="480" y="191"/>
                  </a:cubicBezTo>
                  <a:close/>
                  <a:moveTo>
                    <a:pt x="479" y="212"/>
                  </a:moveTo>
                  <a:cubicBezTo>
                    <a:pt x="476" y="212"/>
                    <a:pt x="473" y="211"/>
                    <a:pt x="473" y="208"/>
                  </a:cubicBezTo>
                  <a:cubicBezTo>
                    <a:pt x="473" y="201"/>
                    <a:pt x="473" y="201"/>
                    <a:pt x="473" y="201"/>
                  </a:cubicBezTo>
                  <a:cubicBezTo>
                    <a:pt x="473" y="197"/>
                    <a:pt x="476" y="195"/>
                    <a:pt x="479" y="195"/>
                  </a:cubicBezTo>
                  <a:cubicBezTo>
                    <a:pt x="484" y="195"/>
                    <a:pt x="488" y="198"/>
                    <a:pt x="488" y="203"/>
                  </a:cubicBezTo>
                  <a:cubicBezTo>
                    <a:pt x="488" y="209"/>
                    <a:pt x="484" y="212"/>
                    <a:pt x="479" y="212"/>
                  </a:cubicBezTo>
                  <a:close/>
                  <a:moveTo>
                    <a:pt x="513" y="186"/>
                  </a:moveTo>
                  <a:cubicBezTo>
                    <a:pt x="517" y="186"/>
                    <a:pt x="517" y="186"/>
                    <a:pt x="517" y="186"/>
                  </a:cubicBezTo>
                  <a:cubicBezTo>
                    <a:pt x="517" y="181"/>
                    <a:pt x="517" y="181"/>
                    <a:pt x="517" y="181"/>
                  </a:cubicBezTo>
                  <a:cubicBezTo>
                    <a:pt x="513" y="181"/>
                    <a:pt x="513" y="181"/>
                    <a:pt x="513" y="181"/>
                  </a:cubicBezTo>
                  <a:lnTo>
                    <a:pt x="513" y="186"/>
                  </a:lnTo>
                  <a:close/>
                  <a:moveTo>
                    <a:pt x="566" y="204"/>
                  </a:moveTo>
                  <a:cubicBezTo>
                    <a:pt x="566" y="197"/>
                    <a:pt x="563" y="191"/>
                    <a:pt x="555" y="191"/>
                  </a:cubicBezTo>
                  <a:cubicBezTo>
                    <a:pt x="548" y="191"/>
                    <a:pt x="544" y="197"/>
                    <a:pt x="544" y="203"/>
                  </a:cubicBezTo>
                  <a:cubicBezTo>
                    <a:pt x="544" y="212"/>
                    <a:pt x="549" y="216"/>
                    <a:pt x="557" y="216"/>
                  </a:cubicBezTo>
                  <a:cubicBezTo>
                    <a:pt x="559" y="216"/>
                    <a:pt x="563" y="215"/>
                    <a:pt x="565" y="213"/>
                  </a:cubicBezTo>
                  <a:cubicBezTo>
                    <a:pt x="565" y="210"/>
                    <a:pt x="565" y="210"/>
                    <a:pt x="565" y="210"/>
                  </a:cubicBezTo>
                  <a:cubicBezTo>
                    <a:pt x="564" y="210"/>
                    <a:pt x="564" y="210"/>
                    <a:pt x="564" y="210"/>
                  </a:cubicBezTo>
                  <a:cubicBezTo>
                    <a:pt x="562" y="212"/>
                    <a:pt x="559" y="213"/>
                    <a:pt x="557" y="213"/>
                  </a:cubicBezTo>
                  <a:cubicBezTo>
                    <a:pt x="552" y="213"/>
                    <a:pt x="550" y="211"/>
                    <a:pt x="549" y="208"/>
                  </a:cubicBezTo>
                  <a:cubicBezTo>
                    <a:pt x="548" y="207"/>
                    <a:pt x="548" y="206"/>
                    <a:pt x="548" y="204"/>
                  </a:cubicBezTo>
                  <a:cubicBezTo>
                    <a:pt x="548" y="204"/>
                    <a:pt x="548" y="204"/>
                    <a:pt x="548" y="204"/>
                  </a:cubicBezTo>
                  <a:lnTo>
                    <a:pt x="566" y="204"/>
                  </a:lnTo>
                  <a:close/>
                  <a:moveTo>
                    <a:pt x="555" y="194"/>
                  </a:moveTo>
                  <a:cubicBezTo>
                    <a:pt x="559" y="194"/>
                    <a:pt x="562" y="197"/>
                    <a:pt x="562" y="201"/>
                  </a:cubicBezTo>
                  <a:cubicBezTo>
                    <a:pt x="548" y="201"/>
                    <a:pt x="548" y="201"/>
                    <a:pt x="548" y="201"/>
                  </a:cubicBezTo>
                  <a:cubicBezTo>
                    <a:pt x="549" y="197"/>
                    <a:pt x="551" y="194"/>
                    <a:pt x="555" y="194"/>
                  </a:cubicBezTo>
                  <a:close/>
                  <a:moveTo>
                    <a:pt x="526" y="198"/>
                  </a:moveTo>
                  <a:cubicBezTo>
                    <a:pt x="526" y="196"/>
                    <a:pt x="528" y="194"/>
                    <a:pt x="532" y="194"/>
                  </a:cubicBezTo>
                  <a:cubicBezTo>
                    <a:pt x="536" y="194"/>
                    <a:pt x="538" y="196"/>
                    <a:pt x="539" y="197"/>
                  </a:cubicBezTo>
                  <a:cubicBezTo>
                    <a:pt x="540" y="197"/>
                    <a:pt x="540" y="197"/>
                    <a:pt x="540" y="197"/>
                  </a:cubicBezTo>
                  <a:cubicBezTo>
                    <a:pt x="540" y="193"/>
                    <a:pt x="540" y="193"/>
                    <a:pt x="540" y="193"/>
                  </a:cubicBezTo>
                  <a:cubicBezTo>
                    <a:pt x="538" y="193"/>
                    <a:pt x="536" y="192"/>
                    <a:pt x="532" y="192"/>
                  </a:cubicBezTo>
                  <a:cubicBezTo>
                    <a:pt x="526" y="192"/>
                    <a:pt x="523" y="194"/>
                    <a:pt x="523" y="198"/>
                  </a:cubicBezTo>
                  <a:cubicBezTo>
                    <a:pt x="523" y="206"/>
                    <a:pt x="537" y="204"/>
                    <a:pt x="537" y="209"/>
                  </a:cubicBezTo>
                  <a:cubicBezTo>
                    <a:pt x="537" y="212"/>
                    <a:pt x="535" y="213"/>
                    <a:pt x="532" y="213"/>
                  </a:cubicBezTo>
                  <a:cubicBezTo>
                    <a:pt x="529" y="213"/>
                    <a:pt x="525" y="211"/>
                    <a:pt x="524" y="210"/>
                  </a:cubicBezTo>
                  <a:cubicBezTo>
                    <a:pt x="523" y="210"/>
                    <a:pt x="523" y="210"/>
                    <a:pt x="523" y="210"/>
                  </a:cubicBezTo>
                  <a:cubicBezTo>
                    <a:pt x="523" y="213"/>
                    <a:pt x="523" y="213"/>
                    <a:pt x="523" y="213"/>
                  </a:cubicBezTo>
                  <a:cubicBezTo>
                    <a:pt x="525" y="215"/>
                    <a:pt x="528" y="216"/>
                    <a:pt x="531" y="216"/>
                  </a:cubicBezTo>
                  <a:cubicBezTo>
                    <a:pt x="538" y="216"/>
                    <a:pt x="541" y="213"/>
                    <a:pt x="541" y="209"/>
                  </a:cubicBezTo>
                  <a:cubicBezTo>
                    <a:pt x="541" y="201"/>
                    <a:pt x="526" y="203"/>
                    <a:pt x="526" y="198"/>
                  </a:cubicBezTo>
                  <a:close/>
                  <a:moveTo>
                    <a:pt x="359" y="215"/>
                  </a:moveTo>
                  <a:cubicBezTo>
                    <a:pt x="382" y="215"/>
                    <a:pt x="382" y="215"/>
                    <a:pt x="382" y="215"/>
                  </a:cubicBezTo>
                  <a:cubicBezTo>
                    <a:pt x="382" y="212"/>
                    <a:pt x="382" y="212"/>
                    <a:pt x="382" y="212"/>
                  </a:cubicBezTo>
                  <a:cubicBezTo>
                    <a:pt x="363" y="212"/>
                    <a:pt x="363" y="212"/>
                    <a:pt x="363" y="212"/>
                  </a:cubicBezTo>
                  <a:cubicBezTo>
                    <a:pt x="363" y="200"/>
                    <a:pt x="363" y="200"/>
                    <a:pt x="363" y="200"/>
                  </a:cubicBezTo>
                  <a:cubicBezTo>
                    <a:pt x="381" y="200"/>
                    <a:pt x="381" y="200"/>
                    <a:pt x="381" y="200"/>
                  </a:cubicBezTo>
                  <a:cubicBezTo>
                    <a:pt x="381" y="197"/>
                    <a:pt x="381" y="197"/>
                    <a:pt x="381" y="197"/>
                  </a:cubicBezTo>
                  <a:cubicBezTo>
                    <a:pt x="363" y="197"/>
                    <a:pt x="363" y="197"/>
                    <a:pt x="363" y="197"/>
                  </a:cubicBezTo>
                  <a:cubicBezTo>
                    <a:pt x="363" y="185"/>
                    <a:pt x="363" y="185"/>
                    <a:pt x="363" y="185"/>
                  </a:cubicBezTo>
                  <a:cubicBezTo>
                    <a:pt x="382" y="185"/>
                    <a:pt x="382" y="185"/>
                    <a:pt x="382" y="185"/>
                  </a:cubicBezTo>
                  <a:cubicBezTo>
                    <a:pt x="382" y="182"/>
                    <a:pt x="382" y="182"/>
                    <a:pt x="382" y="182"/>
                  </a:cubicBezTo>
                  <a:cubicBezTo>
                    <a:pt x="359" y="182"/>
                    <a:pt x="359" y="182"/>
                    <a:pt x="359" y="182"/>
                  </a:cubicBezTo>
                  <a:lnTo>
                    <a:pt x="359" y="215"/>
                  </a:lnTo>
                  <a:close/>
                  <a:moveTo>
                    <a:pt x="457" y="196"/>
                  </a:moveTo>
                  <a:cubicBezTo>
                    <a:pt x="456" y="196"/>
                    <a:pt x="456" y="196"/>
                    <a:pt x="456" y="196"/>
                  </a:cubicBezTo>
                  <a:cubicBezTo>
                    <a:pt x="456" y="192"/>
                    <a:pt x="456" y="192"/>
                    <a:pt x="456" y="192"/>
                  </a:cubicBezTo>
                  <a:cubicBezTo>
                    <a:pt x="453" y="192"/>
                    <a:pt x="453" y="192"/>
                    <a:pt x="453" y="192"/>
                  </a:cubicBezTo>
                  <a:cubicBezTo>
                    <a:pt x="453" y="215"/>
                    <a:pt x="453" y="215"/>
                    <a:pt x="453" y="215"/>
                  </a:cubicBezTo>
                  <a:cubicBezTo>
                    <a:pt x="457" y="215"/>
                    <a:pt x="457" y="215"/>
                    <a:pt x="457" y="215"/>
                  </a:cubicBezTo>
                  <a:cubicBezTo>
                    <a:pt x="457" y="202"/>
                    <a:pt x="457" y="202"/>
                    <a:pt x="457" y="202"/>
                  </a:cubicBezTo>
                  <a:cubicBezTo>
                    <a:pt x="457" y="198"/>
                    <a:pt x="459" y="195"/>
                    <a:pt x="462" y="195"/>
                  </a:cubicBezTo>
                  <a:cubicBezTo>
                    <a:pt x="465" y="195"/>
                    <a:pt x="465" y="195"/>
                    <a:pt x="465" y="195"/>
                  </a:cubicBezTo>
                  <a:cubicBezTo>
                    <a:pt x="465" y="192"/>
                    <a:pt x="465" y="192"/>
                    <a:pt x="465" y="192"/>
                  </a:cubicBezTo>
                  <a:cubicBezTo>
                    <a:pt x="462" y="192"/>
                    <a:pt x="462" y="192"/>
                    <a:pt x="462" y="192"/>
                  </a:cubicBezTo>
                  <a:cubicBezTo>
                    <a:pt x="459" y="192"/>
                    <a:pt x="458" y="193"/>
                    <a:pt x="457" y="196"/>
                  </a:cubicBezTo>
                  <a:close/>
                  <a:moveTo>
                    <a:pt x="302" y="8"/>
                  </a:moveTo>
                  <a:cubicBezTo>
                    <a:pt x="301" y="4"/>
                    <a:pt x="297" y="2"/>
                    <a:pt x="293" y="2"/>
                  </a:cubicBezTo>
                  <a:cubicBezTo>
                    <a:pt x="164" y="2"/>
                    <a:pt x="164" y="2"/>
                    <a:pt x="164" y="2"/>
                  </a:cubicBezTo>
                  <a:cubicBezTo>
                    <a:pt x="161" y="2"/>
                    <a:pt x="159" y="3"/>
                    <a:pt x="157" y="5"/>
                  </a:cubicBezTo>
                  <a:cubicBezTo>
                    <a:pt x="73" y="89"/>
                    <a:pt x="73" y="89"/>
                    <a:pt x="73" y="89"/>
                  </a:cubicBezTo>
                  <a:cubicBezTo>
                    <a:pt x="69" y="92"/>
                    <a:pt x="69" y="99"/>
                    <a:pt x="73" y="103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89" y="143"/>
                    <a:pt x="89" y="143"/>
                    <a:pt x="89" y="143"/>
                  </a:cubicBezTo>
                  <a:cubicBezTo>
                    <a:pt x="85" y="147"/>
                    <a:pt x="85" y="153"/>
                    <a:pt x="89" y="157"/>
                  </a:cubicBezTo>
                  <a:cubicBezTo>
                    <a:pt x="131" y="199"/>
                    <a:pt x="131" y="199"/>
                    <a:pt x="131" y="199"/>
                  </a:cubicBezTo>
                  <a:cubicBezTo>
                    <a:pt x="135" y="203"/>
                    <a:pt x="141" y="203"/>
                    <a:pt x="145" y="199"/>
                  </a:cubicBezTo>
                  <a:cubicBezTo>
                    <a:pt x="158" y="186"/>
                    <a:pt x="158" y="186"/>
                    <a:pt x="158" y="186"/>
                  </a:cubicBezTo>
                  <a:cubicBezTo>
                    <a:pt x="195" y="222"/>
                    <a:pt x="195" y="222"/>
                    <a:pt x="195" y="222"/>
                  </a:cubicBezTo>
                  <a:cubicBezTo>
                    <a:pt x="197" y="224"/>
                    <a:pt x="199" y="225"/>
                    <a:pt x="202" y="225"/>
                  </a:cubicBezTo>
                  <a:cubicBezTo>
                    <a:pt x="204" y="225"/>
                    <a:pt x="207" y="224"/>
                    <a:pt x="209" y="222"/>
                  </a:cubicBezTo>
                  <a:cubicBezTo>
                    <a:pt x="298" y="133"/>
                    <a:pt x="298" y="133"/>
                    <a:pt x="298" y="133"/>
                  </a:cubicBezTo>
                  <a:cubicBezTo>
                    <a:pt x="300" y="131"/>
                    <a:pt x="301" y="128"/>
                    <a:pt x="301" y="126"/>
                  </a:cubicBezTo>
                  <a:cubicBezTo>
                    <a:pt x="301" y="123"/>
                    <a:pt x="300" y="120"/>
                    <a:pt x="298" y="119"/>
                  </a:cubicBezTo>
                  <a:cubicBezTo>
                    <a:pt x="249" y="69"/>
                    <a:pt x="249" y="69"/>
                    <a:pt x="249" y="69"/>
                  </a:cubicBezTo>
                  <a:cubicBezTo>
                    <a:pt x="300" y="19"/>
                    <a:pt x="300" y="19"/>
                    <a:pt x="300" y="19"/>
                  </a:cubicBezTo>
                  <a:cubicBezTo>
                    <a:pt x="303" y="16"/>
                    <a:pt x="304" y="12"/>
                    <a:pt x="302" y="8"/>
                  </a:cubicBezTo>
                  <a:close/>
                  <a:moveTo>
                    <a:pt x="217" y="57"/>
                  </a:moveTo>
                  <a:cubicBezTo>
                    <a:pt x="227" y="46"/>
                    <a:pt x="227" y="46"/>
                    <a:pt x="227" y="46"/>
                  </a:cubicBezTo>
                  <a:cubicBezTo>
                    <a:pt x="228" y="46"/>
                    <a:pt x="229" y="45"/>
                    <a:pt x="229" y="45"/>
                  </a:cubicBezTo>
                  <a:cubicBezTo>
                    <a:pt x="230" y="45"/>
                    <a:pt x="231" y="46"/>
                    <a:pt x="231" y="46"/>
                  </a:cubicBezTo>
                  <a:cubicBezTo>
                    <a:pt x="242" y="57"/>
                    <a:pt x="242" y="57"/>
                    <a:pt x="242" y="57"/>
                  </a:cubicBezTo>
                  <a:cubicBezTo>
                    <a:pt x="243" y="58"/>
                    <a:pt x="243" y="59"/>
                    <a:pt x="242" y="60"/>
                  </a:cubicBezTo>
                  <a:cubicBezTo>
                    <a:pt x="231" y="71"/>
                    <a:pt x="231" y="71"/>
                    <a:pt x="231" y="71"/>
                  </a:cubicBezTo>
                  <a:cubicBezTo>
                    <a:pt x="231" y="71"/>
                    <a:pt x="230" y="72"/>
                    <a:pt x="229" y="72"/>
                  </a:cubicBezTo>
                  <a:cubicBezTo>
                    <a:pt x="229" y="72"/>
                    <a:pt x="228" y="71"/>
                    <a:pt x="227" y="71"/>
                  </a:cubicBezTo>
                  <a:cubicBezTo>
                    <a:pt x="217" y="60"/>
                    <a:pt x="217" y="60"/>
                    <a:pt x="217" y="60"/>
                  </a:cubicBezTo>
                  <a:cubicBezTo>
                    <a:pt x="216" y="60"/>
                    <a:pt x="216" y="59"/>
                    <a:pt x="216" y="59"/>
                  </a:cubicBezTo>
                  <a:cubicBezTo>
                    <a:pt x="216" y="58"/>
                    <a:pt x="216" y="57"/>
                    <a:pt x="217" y="57"/>
                  </a:cubicBezTo>
                  <a:close/>
                  <a:moveTo>
                    <a:pt x="158" y="35"/>
                  </a:moveTo>
                  <a:cubicBezTo>
                    <a:pt x="158" y="34"/>
                    <a:pt x="158" y="33"/>
                    <a:pt x="160" y="33"/>
                  </a:cubicBezTo>
                  <a:cubicBezTo>
                    <a:pt x="161" y="32"/>
                    <a:pt x="162" y="32"/>
                    <a:pt x="163" y="33"/>
                  </a:cubicBezTo>
                  <a:cubicBezTo>
                    <a:pt x="182" y="52"/>
                    <a:pt x="182" y="52"/>
                    <a:pt x="182" y="52"/>
                  </a:cubicBezTo>
                  <a:cubicBezTo>
                    <a:pt x="200" y="33"/>
                    <a:pt x="200" y="33"/>
                    <a:pt x="200" y="33"/>
                  </a:cubicBezTo>
                  <a:cubicBezTo>
                    <a:pt x="201" y="32"/>
                    <a:pt x="202" y="32"/>
                    <a:pt x="204" y="33"/>
                  </a:cubicBezTo>
                  <a:cubicBezTo>
                    <a:pt x="205" y="33"/>
                    <a:pt x="205" y="34"/>
                    <a:pt x="205" y="35"/>
                  </a:cubicBezTo>
                  <a:cubicBezTo>
                    <a:pt x="205" y="77"/>
                    <a:pt x="205" y="77"/>
                    <a:pt x="205" y="77"/>
                  </a:cubicBezTo>
                  <a:cubicBezTo>
                    <a:pt x="205" y="78"/>
                    <a:pt x="205" y="79"/>
                    <a:pt x="204" y="79"/>
                  </a:cubicBezTo>
                  <a:cubicBezTo>
                    <a:pt x="184" y="100"/>
                    <a:pt x="184" y="100"/>
                    <a:pt x="184" y="100"/>
                  </a:cubicBezTo>
                  <a:cubicBezTo>
                    <a:pt x="183" y="101"/>
                    <a:pt x="182" y="101"/>
                    <a:pt x="182" y="101"/>
                  </a:cubicBezTo>
                  <a:cubicBezTo>
                    <a:pt x="181" y="101"/>
                    <a:pt x="180" y="101"/>
                    <a:pt x="179" y="100"/>
                  </a:cubicBezTo>
                  <a:cubicBezTo>
                    <a:pt x="159" y="79"/>
                    <a:pt x="159" y="79"/>
                    <a:pt x="159" y="79"/>
                  </a:cubicBezTo>
                  <a:cubicBezTo>
                    <a:pt x="158" y="79"/>
                    <a:pt x="158" y="78"/>
                    <a:pt x="158" y="77"/>
                  </a:cubicBezTo>
                  <a:lnTo>
                    <a:pt x="158" y="35"/>
                  </a:lnTo>
                  <a:close/>
                  <a:moveTo>
                    <a:pt x="121" y="57"/>
                  </a:moveTo>
                  <a:cubicBezTo>
                    <a:pt x="132" y="46"/>
                    <a:pt x="132" y="46"/>
                    <a:pt x="132" y="46"/>
                  </a:cubicBezTo>
                  <a:cubicBezTo>
                    <a:pt x="132" y="46"/>
                    <a:pt x="133" y="45"/>
                    <a:pt x="134" y="45"/>
                  </a:cubicBezTo>
                  <a:cubicBezTo>
                    <a:pt x="134" y="45"/>
                    <a:pt x="135" y="46"/>
                    <a:pt x="136" y="46"/>
                  </a:cubicBezTo>
                  <a:cubicBezTo>
                    <a:pt x="146" y="57"/>
                    <a:pt x="146" y="57"/>
                    <a:pt x="146" y="57"/>
                  </a:cubicBezTo>
                  <a:cubicBezTo>
                    <a:pt x="147" y="58"/>
                    <a:pt x="147" y="59"/>
                    <a:pt x="146" y="60"/>
                  </a:cubicBezTo>
                  <a:cubicBezTo>
                    <a:pt x="136" y="71"/>
                    <a:pt x="136" y="71"/>
                    <a:pt x="136" y="71"/>
                  </a:cubicBezTo>
                  <a:cubicBezTo>
                    <a:pt x="135" y="71"/>
                    <a:pt x="134" y="72"/>
                    <a:pt x="134" y="72"/>
                  </a:cubicBezTo>
                  <a:cubicBezTo>
                    <a:pt x="133" y="72"/>
                    <a:pt x="132" y="71"/>
                    <a:pt x="132" y="71"/>
                  </a:cubicBezTo>
                  <a:cubicBezTo>
                    <a:pt x="121" y="60"/>
                    <a:pt x="121" y="60"/>
                    <a:pt x="121" y="60"/>
                  </a:cubicBezTo>
                  <a:cubicBezTo>
                    <a:pt x="121" y="60"/>
                    <a:pt x="121" y="59"/>
                    <a:pt x="121" y="59"/>
                  </a:cubicBezTo>
                  <a:cubicBezTo>
                    <a:pt x="121" y="58"/>
                    <a:pt x="121" y="57"/>
                    <a:pt x="121" y="57"/>
                  </a:cubicBezTo>
                  <a:close/>
                  <a:moveTo>
                    <a:pt x="146" y="156"/>
                  </a:moveTo>
                  <a:cubicBezTo>
                    <a:pt x="136" y="166"/>
                    <a:pt x="136" y="166"/>
                    <a:pt x="136" y="166"/>
                  </a:cubicBezTo>
                  <a:cubicBezTo>
                    <a:pt x="135" y="167"/>
                    <a:pt x="134" y="167"/>
                    <a:pt x="134" y="167"/>
                  </a:cubicBezTo>
                  <a:cubicBezTo>
                    <a:pt x="133" y="167"/>
                    <a:pt x="132" y="167"/>
                    <a:pt x="132" y="166"/>
                  </a:cubicBezTo>
                  <a:cubicBezTo>
                    <a:pt x="121" y="156"/>
                    <a:pt x="121" y="156"/>
                    <a:pt x="121" y="156"/>
                  </a:cubicBezTo>
                  <a:cubicBezTo>
                    <a:pt x="121" y="155"/>
                    <a:pt x="121" y="155"/>
                    <a:pt x="121" y="154"/>
                  </a:cubicBezTo>
                  <a:cubicBezTo>
                    <a:pt x="121" y="153"/>
                    <a:pt x="121" y="153"/>
                    <a:pt x="121" y="152"/>
                  </a:cubicBezTo>
                  <a:cubicBezTo>
                    <a:pt x="132" y="142"/>
                    <a:pt x="132" y="142"/>
                    <a:pt x="132" y="142"/>
                  </a:cubicBezTo>
                  <a:cubicBezTo>
                    <a:pt x="132" y="141"/>
                    <a:pt x="133" y="141"/>
                    <a:pt x="134" y="141"/>
                  </a:cubicBezTo>
                  <a:cubicBezTo>
                    <a:pt x="134" y="141"/>
                    <a:pt x="135" y="141"/>
                    <a:pt x="136" y="142"/>
                  </a:cubicBezTo>
                  <a:cubicBezTo>
                    <a:pt x="146" y="152"/>
                    <a:pt x="146" y="152"/>
                    <a:pt x="146" y="152"/>
                  </a:cubicBezTo>
                  <a:cubicBezTo>
                    <a:pt x="147" y="153"/>
                    <a:pt x="147" y="155"/>
                    <a:pt x="146" y="156"/>
                  </a:cubicBezTo>
                  <a:close/>
                  <a:moveTo>
                    <a:pt x="152" y="130"/>
                  </a:moveTo>
                  <a:cubicBezTo>
                    <a:pt x="110" y="130"/>
                    <a:pt x="110" y="130"/>
                    <a:pt x="110" y="130"/>
                  </a:cubicBezTo>
                  <a:cubicBezTo>
                    <a:pt x="109" y="130"/>
                    <a:pt x="108" y="130"/>
                    <a:pt x="107" y="129"/>
                  </a:cubicBezTo>
                  <a:cubicBezTo>
                    <a:pt x="107" y="127"/>
                    <a:pt x="107" y="126"/>
                    <a:pt x="108" y="125"/>
                  </a:cubicBezTo>
                  <a:cubicBezTo>
                    <a:pt x="127" y="107"/>
                    <a:pt x="127" y="107"/>
                    <a:pt x="127" y="107"/>
                  </a:cubicBezTo>
                  <a:cubicBezTo>
                    <a:pt x="108" y="88"/>
                    <a:pt x="108" y="88"/>
                    <a:pt x="108" y="88"/>
                  </a:cubicBezTo>
                  <a:cubicBezTo>
                    <a:pt x="107" y="87"/>
                    <a:pt x="107" y="86"/>
                    <a:pt x="107" y="85"/>
                  </a:cubicBezTo>
                  <a:cubicBezTo>
                    <a:pt x="108" y="83"/>
                    <a:pt x="109" y="83"/>
                    <a:pt x="110" y="83"/>
                  </a:cubicBezTo>
                  <a:cubicBezTo>
                    <a:pt x="152" y="83"/>
                    <a:pt x="152" y="83"/>
                    <a:pt x="152" y="83"/>
                  </a:cubicBezTo>
                  <a:cubicBezTo>
                    <a:pt x="153" y="83"/>
                    <a:pt x="153" y="83"/>
                    <a:pt x="154" y="84"/>
                  </a:cubicBezTo>
                  <a:cubicBezTo>
                    <a:pt x="175" y="104"/>
                    <a:pt x="175" y="104"/>
                    <a:pt x="175" y="104"/>
                  </a:cubicBezTo>
                  <a:cubicBezTo>
                    <a:pt x="175" y="105"/>
                    <a:pt x="176" y="106"/>
                    <a:pt x="176" y="107"/>
                  </a:cubicBezTo>
                  <a:cubicBezTo>
                    <a:pt x="176" y="107"/>
                    <a:pt x="175" y="108"/>
                    <a:pt x="175" y="109"/>
                  </a:cubicBezTo>
                  <a:cubicBezTo>
                    <a:pt x="154" y="130"/>
                    <a:pt x="154" y="130"/>
                    <a:pt x="154" y="130"/>
                  </a:cubicBezTo>
                  <a:cubicBezTo>
                    <a:pt x="153" y="130"/>
                    <a:pt x="153" y="130"/>
                    <a:pt x="152" y="130"/>
                  </a:cubicBezTo>
                  <a:close/>
                  <a:moveTo>
                    <a:pt x="205" y="178"/>
                  </a:moveTo>
                  <a:cubicBezTo>
                    <a:pt x="205" y="179"/>
                    <a:pt x="205" y="180"/>
                    <a:pt x="204" y="181"/>
                  </a:cubicBezTo>
                  <a:cubicBezTo>
                    <a:pt x="203" y="181"/>
                    <a:pt x="203" y="181"/>
                    <a:pt x="202" y="181"/>
                  </a:cubicBezTo>
                  <a:cubicBezTo>
                    <a:pt x="202" y="181"/>
                    <a:pt x="201" y="181"/>
                    <a:pt x="200" y="180"/>
                  </a:cubicBezTo>
                  <a:cubicBezTo>
                    <a:pt x="182" y="161"/>
                    <a:pt x="182" y="161"/>
                    <a:pt x="182" y="161"/>
                  </a:cubicBezTo>
                  <a:cubicBezTo>
                    <a:pt x="163" y="180"/>
                    <a:pt x="163" y="180"/>
                    <a:pt x="163" y="180"/>
                  </a:cubicBezTo>
                  <a:cubicBezTo>
                    <a:pt x="162" y="181"/>
                    <a:pt x="161" y="181"/>
                    <a:pt x="160" y="181"/>
                  </a:cubicBezTo>
                  <a:cubicBezTo>
                    <a:pt x="158" y="180"/>
                    <a:pt x="158" y="179"/>
                    <a:pt x="158" y="178"/>
                  </a:cubicBezTo>
                  <a:cubicBezTo>
                    <a:pt x="158" y="136"/>
                    <a:pt x="158" y="136"/>
                    <a:pt x="158" y="136"/>
                  </a:cubicBezTo>
                  <a:cubicBezTo>
                    <a:pt x="158" y="136"/>
                    <a:pt x="158" y="135"/>
                    <a:pt x="159" y="134"/>
                  </a:cubicBezTo>
                  <a:cubicBezTo>
                    <a:pt x="179" y="113"/>
                    <a:pt x="179" y="113"/>
                    <a:pt x="179" y="113"/>
                  </a:cubicBezTo>
                  <a:cubicBezTo>
                    <a:pt x="181" y="112"/>
                    <a:pt x="182" y="112"/>
                    <a:pt x="184" y="113"/>
                  </a:cubicBezTo>
                  <a:cubicBezTo>
                    <a:pt x="204" y="134"/>
                    <a:pt x="204" y="134"/>
                    <a:pt x="204" y="134"/>
                  </a:cubicBezTo>
                  <a:cubicBezTo>
                    <a:pt x="205" y="135"/>
                    <a:pt x="205" y="136"/>
                    <a:pt x="205" y="136"/>
                  </a:cubicBezTo>
                  <a:lnTo>
                    <a:pt x="205" y="178"/>
                  </a:lnTo>
                  <a:close/>
                  <a:moveTo>
                    <a:pt x="242" y="156"/>
                  </a:moveTo>
                  <a:cubicBezTo>
                    <a:pt x="231" y="166"/>
                    <a:pt x="231" y="166"/>
                    <a:pt x="231" y="166"/>
                  </a:cubicBezTo>
                  <a:cubicBezTo>
                    <a:pt x="231" y="167"/>
                    <a:pt x="230" y="167"/>
                    <a:pt x="229" y="167"/>
                  </a:cubicBezTo>
                  <a:cubicBezTo>
                    <a:pt x="229" y="167"/>
                    <a:pt x="228" y="167"/>
                    <a:pt x="227" y="166"/>
                  </a:cubicBezTo>
                  <a:cubicBezTo>
                    <a:pt x="217" y="156"/>
                    <a:pt x="217" y="156"/>
                    <a:pt x="217" y="156"/>
                  </a:cubicBezTo>
                  <a:cubicBezTo>
                    <a:pt x="216" y="155"/>
                    <a:pt x="216" y="155"/>
                    <a:pt x="216" y="154"/>
                  </a:cubicBezTo>
                  <a:cubicBezTo>
                    <a:pt x="216" y="153"/>
                    <a:pt x="216" y="153"/>
                    <a:pt x="217" y="152"/>
                  </a:cubicBezTo>
                  <a:cubicBezTo>
                    <a:pt x="227" y="142"/>
                    <a:pt x="227" y="142"/>
                    <a:pt x="227" y="142"/>
                  </a:cubicBezTo>
                  <a:cubicBezTo>
                    <a:pt x="228" y="141"/>
                    <a:pt x="229" y="141"/>
                    <a:pt x="229" y="141"/>
                  </a:cubicBezTo>
                  <a:cubicBezTo>
                    <a:pt x="230" y="141"/>
                    <a:pt x="231" y="141"/>
                    <a:pt x="231" y="142"/>
                  </a:cubicBezTo>
                  <a:cubicBezTo>
                    <a:pt x="242" y="152"/>
                    <a:pt x="242" y="152"/>
                    <a:pt x="242" y="152"/>
                  </a:cubicBezTo>
                  <a:cubicBezTo>
                    <a:pt x="243" y="153"/>
                    <a:pt x="243" y="155"/>
                    <a:pt x="242" y="156"/>
                  </a:cubicBezTo>
                  <a:close/>
                  <a:moveTo>
                    <a:pt x="253" y="83"/>
                  </a:moveTo>
                  <a:cubicBezTo>
                    <a:pt x="254" y="83"/>
                    <a:pt x="255" y="83"/>
                    <a:pt x="256" y="85"/>
                  </a:cubicBezTo>
                  <a:cubicBezTo>
                    <a:pt x="256" y="86"/>
                    <a:pt x="256" y="87"/>
                    <a:pt x="255" y="88"/>
                  </a:cubicBezTo>
                  <a:cubicBezTo>
                    <a:pt x="236" y="107"/>
                    <a:pt x="236" y="107"/>
                    <a:pt x="236" y="107"/>
                  </a:cubicBezTo>
                  <a:cubicBezTo>
                    <a:pt x="255" y="125"/>
                    <a:pt x="255" y="125"/>
                    <a:pt x="255" y="125"/>
                  </a:cubicBezTo>
                  <a:cubicBezTo>
                    <a:pt x="256" y="126"/>
                    <a:pt x="256" y="127"/>
                    <a:pt x="256" y="129"/>
                  </a:cubicBezTo>
                  <a:cubicBezTo>
                    <a:pt x="255" y="130"/>
                    <a:pt x="254" y="130"/>
                    <a:pt x="253" y="130"/>
                  </a:cubicBezTo>
                  <a:cubicBezTo>
                    <a:pt x="211" y="130"/>
                    <a:pt x="211" y="130"/>
                    <a:pt x="211" y="130"/>
                  </a:cubicBezTo>
                  <a:cubicBezTo>
                    <a:pt x="210" y="130"/>
                    <a:pt x="210" y="130"/>
                    <a:pt x="209" y="130"/>
                  </a:cubicBezTo>
                  <a:cubicBezTo>
                    <a:pt x="188" y="109"/>
                    <a:pt x="188" y="109"/>
                    <a:pt x="188" y="109"/>
                  </a:cubicBezTo>
                  <a:cubicBezTo>
                    <a:pt x="188" y="108"/>
                    <a:pt x="187" y="107"/>
                    <a:pt x="187" y="107"/>
                  </a:cubicBezTo>
                  <a:cubicBezTo>
                    <a:pt x="187" y="106"/>
                    <a:pt x="188" y="105"/>
                    <a:pt x="188" y="104"/>
                  </a:cubicBezTo>
                  <a:cubicBezTo>
                    <a:pt x="209" y="84"/>
                    <a:pt x="209" y="84"/>
                    <a:pt x="209" y="84"/>
                  </a:cubicBezTo>
                  <a:cubicBezTo>
                    <a:pt x="210" y="83"/>
                    <a:pt x="210" y="83"/>
                    <a:pt x="211" y="83"/>
                  </a:cubicBezTo>
                  <a:lnTo>
                    <a:pt x="253" y="83"/>
                  </a:lnTo>
                  <a:close/>
                  <a:moveTo>
                    <a:pt x="458" y="132"/>
                  </a:moveTo>
                  <a:cubicBezTo>
                    <a:pt x="376" y="132"/>
                    <a:pt x="376" y="132"/>
                    <a:pt x="376" y="132"/>
                  </a:cubicBezTo>
                  <a:cubicBezTo>
                    <a:pt x="376" y="80"/>
                    <a:pt x="376" y="80"/>
                    <a:pt x="376" y="80"/>
                  </a:cubicBezTo>
                  <a:cubicBezTo>
                    <a:pt x="452" y="80"/>
                    <a:pt x="452" y="80"/>
                    <a:pt x="452" y="80"/>
                  </a:cubicBezTo>
                  <a:cubicBezTo>
                    <a:pt x="452" y="66"/>
                    <a:pt x="452" y="66"/>
                    <a:pt x="452" y="66"/>
                  </a:cubicBezTo>
                  <a:cubicBezTo>
                    <a:pt x="376" y="66"/>
                    <a:pt x="376" y="66"/>
                    <a:pt x="376" y="66"/>
                  </a:cubicBezTo>
                  <a:cubicBezTo>
                    <a:pt x="376" y="17"/>
                    <a:pt x="376" y="17"/>
                    <a:pt x="376" y="17"/>
                  </a:cubicBezTo>
                  <a:cubicBezTo>
                    <a:pt x="458" y="17"/>
                    <a:pt x="458" y="17"/>
                    <a:pt x="458" y="17"/>
                  </a:cubicBezTo>
                  <a:cubicBezTo>
                    <a:pt x="458" y="2"/>
                    <a:pt x="458" y="2"/>
                    <a:pt x="458" y="2"/>
                  </a:cubicBezTo>
                  <a:cubicBezTo>
                    <a:pt x="359" y="2"/>
                    <a:pt x="359" y="2"/>
                    <a:pt x="359" y="2"/>
                  </a:cubicBezTo>
                  <a:cubicBezTo>
                    <a:pt x="359" y="147"/>
                    <a:pt x="359" y="147"/>
                    <a:pt x="359" y="147"/>
                  </a:cubicBezTo>
                  <a:cubicBezTo>
                    <a:pt x="458" y="147"/>
                    <a:pt x="458" y="147"/>
                    <a:pt x="458" y="147"/>
                  </a:cubicBezTo>
                  <a:lnTo>
                    <a:pt x="458" y="132"/>
                  </a:lnTo>
                  <a:close/>
                  <a:moveTo>
                    <a:pt x="399" y="192"/>
                  </a:moveTo>
                  <a:cubicBezTo>
                    <a:pt x="395" y="192"/>
                    <a:pt x="392" y="193"/>
                    <a:pt x="391" y="196"/>
                  </a:cubicBezTo>
                  <a:cubicBezTo>
                    <a:pt x="390" y="196"/>
                    <a:pt x="390" y="196"/>
                    <a:pt x="390" y="196"/>
                  </a:cubicBezTo>
                  <a:cubicBezTo>
                    <a:pt x="390" y="192"/>
                    <a:pt x="390" y="192"/>
                    <a:pt x="390" y="192"/>
                  </a:cubicBezTo>
                  <a:cubicBezTo>
                    <a:pt x="387" y="192"/>
                    <a:pt x="387" y="192"/>
                    <a:pt x="387" y="192"/>
                  </a:cubicBezTo>
                  <a:cubicBezTo>
                    <a:pt x="387" y="215"/>
                    <a:pt x="387" y="215"/>
                    <a:pt x="387" y="215"/>
                  </a:cubicBezTo>
                  <a:cubicBezTo>
                    <a:pt x="390" y="215"/>
                    <a:pt x="390" y="215"/>
                    <a:pt x="390" y="215"/>
                  </a:cubicBezTo>
                  <a:cubicBezTo>
                    <a:pt x="390" y="200"/>
                    <a:pt x="390" y="200"/>
                    <a:pt x="390" y="200"/>
                  </a:cubicBezTo>
                  <a:cubicBezTo>
                    <a:pt x="391" y="197"/>
                    <a:pt x="395" y="195"/>
                    <a:pt x="397" y="195"/>
                  </a:cubicBezTo>
                  <a:cubicBezTo>
                    <a:pt x="401" y="195"/>
                    <a:pt x="404" y="197"/>
                    <a:pt x="404" y="201"/>
                  </a:cubicBezTo>
                  <a:cubicBezTo>
                    <a:pt x="404" y="215"/>
                    <a:pt x="404" y="215"/>
                    <a:pt x="404" y="215"/>
                  </a:cubicBezTo>
                  <a:cubicBezTo>
                    <a:pt x="408" y="215"/>
                    <a:pt x="408" y="215"/>
                    <a:pt x="408" y="215"/>
                  </a:cubicBezTo>
                  <a:cubicBezTo>
                    <a:pt x="408" y="200"/>
                    <a:pt x="408" y="200"/>
                    <a:pt x="408" y="200"/>
                  </a:cubicBezTo>
                  <a:cubicBezTo>
                    <a:pt x="408" y="194"/>
                    <a:pt x="404" y="192"/>
                    <a:pt x="399" y="192"/>
                  </a:cubicBezTo>
                  <a:close/>
                  <a:moveTo>
                    <a:pt x="448" y="204"/>
                  </a:moveTo>
                  <a:cubicBezTo>
                    <a:pt x="448" y="197"/>
                    <a:pt x="445" y="191"/>
                    <a:pt x="437" y="191"/>
                  </a:cubicBezTo>
                  <a:cubicBezTo>
                    <a:pt x="430" y="191"/>
                    <a:pt x="426" y="197"/>
                    <a:pt x="426" y="203"/>
                  </a:cubicBezTo>
                  <a:cubicBezTo>
                    <a:pt x="426" y="212"/>
                    <a:pt x="431" y="216"/>
                    <a:pt x="439" y="216"/>
                  </a:cubicBezTo>
                  <a:cubicBezTo>
                    <a:pt x="441" y="216"/>
                    <a:pt x="445" y="215"/>
                    <a:pt x="447" y="213"/>
                  </a:cubicBezTo>
                  <a:cubicBezTo>
                    <a:pt x="447" y="210"/>
                    <a:pt x="447" y="210"/>
                    <a:pt x="447" y="210"/>
                  </a:cubicBezTo>
                  <a:cubicBezTo>
                    <a:pt x="446" y="210"/>
                    <a:pt x="446" y="210"/>
                    <a:pt x="446" y="210"/>
                  </a:cubicBezTo>
                  <a:cubicBezTo>
                    <a:pt x="444" y="212"/>
                    <a:pt x="441" y="213"/>
                    <a:pt x="439" y="213"/>
                  </a:cubicBezTo>
                  <a:cubicBezTo>
                    <a:pt x="435" y="213"/>
                    <a:pt x="432" y="211"/>
                    <a:pt x="431" y="208"/>
                  </a:cubicBezTo>
                  <a:cubicBezTo>
                    <a:pt x="430" y="207"/>
                    <a:pt x="430" y="206"/>
                    <a:pt x="430" y="204"/>
                  </a:cubicBezTo>
                  <a:cubicBezTo>
                    <a:pt x="430" y="204"/>
                    <a:pt x="430" y="204"/>
                    <a:pt x="430" y="204"/>
                  </a:cubicBezTo>
                  <a:lnTo>
                    <a:pt x="448" y="204"/>
                  </a:lnTo>
                  <a:close/>
                  <a:moveTo>
                    <a:pt x="437" y="194"/>
                  </a:moveTo>
                  <a:cubicBezTo>
                    <a:pt x="442" y="194"/>
                    <a:pt x="444" y="197"/>
                    <a:pt x="444" y="201"/>
                  </a:cubicBezTo>
                  <a:cubicBezTo>
                    <a:pt x="430" y="201"/>
                    <a:pt x="430" y="201"/>
                    <a:pt x="430" y="201"/>
                  </a:cubicBezTo>
                  <a:cubicBezTo>
                    <a:pt x="431" y="197"/>
                    <a:pt x="433" y="194"/>
                    <a:pt x="437" y="194"/>
                  </a:cubicBezTo>
                  <a:close/>
                  <a:moveTo>
                    <a:pt x="612" y="198"/>
                  </a:moveTo>
                  <a:cubicBezTo>
                    <a:pt x="612" y="196"/>
                    <a:pt x="614" y="194"/>
                    <a:pt x="617" y="194"/>
                  </a:cubicBezTo>
                  <a:cubicBezTo>
                    <a:pt x="621" y="194"/>
                    <a:pt x="623" y="196"/>
                    <a:pt x="624" y="197"/>
                  </a:cubicBezTo>
                  <a:cubicBezTo>
                    <a:pt x="625" y="197"/>
                    <a:pt x="625" y="197"/>
                    <a:pt x="625" y="197"/>
                  </a:cubicBezTo>
                  <a:cubicBezTo>
                    <a:pt x="625" y="193"/>
                    <a:pt x="625" y="193"/>
                    <a:pt x="625" y="193"/>
                  </a:cubicBezTo>
                  <a:cubicBezTo>
                    <a:pt x="624" y="193"/>
                    <a:pt x="621" y="192"/>
                    <a:pt x="617" y="192"/>
                  </a:cubicBezTo>
                  <a:cubicBezTo>
                    <a:pt x="611" y="192"/>
                    <a:pt x="608" y="194"/>
                    <a:pt x="608" y="198"/>
                  </a:cubicBezTo>
                  <a:cubicBezTo>
                    <a:pt x="608" y="206"/>
                    <a:pt x="622" y="204"/>
                    <a:pt x="622" y="209"/>
                  </a:cubicBezTo>
                  <a:cubicBezTo>
                    <a:pt x="622" y="212"/>
                    <a:pt x="621" y="213"/>
                    <a:pt x="617" y="213"/>
                  </a:cubicBezTo>
                  <a:cubicBezTo>
                    <a:pt x="614" y="213"/>
                    <a:pt x="611" y="211"/>
                    <a:pt x="609" y="210"/>
                  </a:cubicBezTo>
                  <a:cubicBezTo>
                    <a:pt x="608" y="210"/>
                    <a:pt x="608" y="210"/>
                    <a:pt x="608" y="210"/>
                  </a:cubicBezTo>
                  <a:cubicBezTo>
                    <a:pt x="608" y="213"/>
                    <a:pt x="608" y="213"/>
                    <a:pt x="608" y="213"/>
                  </a:cubicBezTo>
                  <a:cubicBezTo>
                    <a:pt x="610" y="215"/>
                    <a:pt x="613" y="216"/>
                    <a:pt x="617" y="216"/>
                  </a:cubicBezTo>
                  <a:cubicBezTo>
                    <a:pt x="623" y="216"/>
                    <a:pt x="626" y="213"/>
                    <a:pt x="626" y="209"/>
                  </a:cubicBezTo>
                  <a:cubicBezTo>
                    <a:pt x="626" y="201"/>
                    <a:pt x="612" y="203"/>
                    <a:pt x="612" y="198"/>
                  </a:cubicBezTo>
                  <a:close/>
                  <a:moveTo>
                    <a:pt x="418" y="184"/>
                  </a:moveTo>
                  <a:cubicBezTo>
                    <a:pt x="415" y="184"/>
                    <a:pt x="415" y="184"/>
                    <a:pt x="415" y="184"/>
                  </a:cubicBezTo>
                  <a:cubicBezTo>
                    <a:pt x="415" y="192"/>
                    <a:pt x="415" y="192"/>
                    <a:pt x="415" y="192"/>
                  </a:cubicBezTo>
                  <a:cubicBezTo>
                    <a:pt x="411" y="192"/>
                    <a:pt x="411" y="192"/>
                    <a:pt x="411" y="192"/>
                  </a:cubicBezTo>
                  <a:cubicBezTo>
                    <a:pt x="411" y="195"/>
                    <a:pt x="411" y="195"/>
                    <a:pt x="411" y="195"/>
                  </a:cubicBezTo>
                  <a:cubicBezTo>
                    <a:pt x="415" y="195"/>
                    <a:pt x="415" y="195"/>
                    <a:pt x="415" y="195"/>
                  </a:cubicBezTo>
                  <a:cubicBezTo>
                    <a:pt x="414" y="208"/>
                    <a:pt x="414" y="208"/>
                    <a:pt x="414" y="208"/>
                  </a:cubicBezTo>
                  <a:cubicBezTo>
                    <a:pt x="414" y="214"/>
                    <a:pt x="416" y="215"/>
                    <a:pt x="420" y="215"/>
                  </a:cubicBezTo>
                  <a:cubicBezTo>
                    <a:pt x="423" y="215"/>
                    <a:pt x="423" y="215"/>
                    <a:pt x="423" y="215"/>
                  </a:cubicBezTo>
                  <a:cubicBezTo>
                    <a:pt x="423" y="212"/>
                    <a:pt x="423" y="212"/>
                    <a:pt x="423" y="212"/>
                  </a:cubicBezTo>
                  <a:cubicBezTo>
                    <a:pt x="421" y="212"/>
                    <a:pt x="421" y="212"/>
                    <a:pt x="421" y="212"/>
                  </a:cubicBezTo>
                  <a:cubicBezTo>
                    <a:pt x="419" y="212"/>
                    <a:pt x="418" y="212"/>
                    <a:pt x="418" y="209"/>
                  </a:cubicBezTo>
                  <a:cubicBezTo>
                    <a:pt x="418" y="195"/>
                    <a:pt x="418" y="195"/>
                    <a:pt x="418" y="195"/>
                  </a:cubicBezTo>
                  <a:cubicBezTo>
                    <a:pt x="424" y="195"/>
                    <a:pt x="424" y="195"/>
                    <a:pt x="424" y="195"/>
                  </a:cubicBezTo>
                  <a:cubicBezTo>
                    <a:pt x="424" y="192"/>
                    <a:pt x="424" y="192"/>
                    <a:pt x="424" y="192"/>
                  </a:cubicBezTo>
                  <a:cubicBezTo>
                    <a:pt x="418" y="192"/>
                    <a:pt x="418" y="192"/>
                    <a:pt x="418" y="192"/>
                  </a:cubicBezTo>
                  <a:lnTo>
                    <a:pt x="418" y="184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37">
              <a:extLst>
                <a:ext uri="{FF2B5EF4-FFF2-40B4-BE49-F238E27FC236}">
                  <a16:creationId xmlns:a16="http://schemas.microsoft.com/office/drawing/2014/main" id="{D8DA50BD-C142-4B87-A27E-9527D238503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68" y="2020"/>
              <a:ext cx="129" cy="189"/>
            </a:xfrm>
            <a:custGeom>
              <a:avLst/>
              <a:gdLst>
                <a:gd name="T0" fmla="*/ 0 w 129"/>
                <a:gd name="T1" fmla="*/ 189 h 189"/>
                <a:gd name="T2" fmla="*/ 0 w 129"/>
                <a:gd name="T3" fmla="*/ 0 h 189"/>
                <a:gd name="T4" fmla="*/ 129 w 129"/>
                <a:gd name="T5" fmla="*/ 0 h 189"/>
                <a:gd name="T6" fmla="*/ 129 w 129"/>
                <a:gd name="T7" fmla="*/ 19 h 189"/>
                <a:gd name="T8" fmla="*/ 22 w 129"/>
                <a:gd name="T9" fmla="*/ 19 h 189"/>
                <a:gd name="T10" fmla="*/ 22 w 129"/>
                <a:gd name="T11" fmla="*/ 83 h 189"/>
                <a:gd name="T12" fmla="*/ 120 w 129"/>
                <a:gd name="T13" fmla="*/ 83 h 189"/>
                <a:gd name="T14" fmla="*/ 120 w 129"/>
                <a:gd name="T15" fmla="*/ 102 h 189"/>
                <a:gd name="T16" fmla="*/ 22 w 129"/>
                <a:gd name="T17" fmla="*/ 102 h 189"/>
                <a:gd name="T18" fmla="*/ 22 w 129"/>
                <a:gd name="T19" fmla="*/ 170 h 189"/>
                <a:gd name="T20" fmla="*/ 128 w 129"/>
                <a:gd name="T21" fmla="*/ 170 h 189"/>
                <a:gd name="T22" fmla="*/ 128 w 129"/>
                <a:gd name="T23" fmla="*/ 189 h 189"/>
                <a:gd name="T24" fmla="*/ 0 w 129"/>
                <a:gd name="T25" fmla="*/ 18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9" h="189">
                  <a:moveTo>
                    <a:pt x="0" y="189"/>
                  </a:moveTo>
                  <a:lnTo>
                    <a:pt x="0" y="0"/>
                  </a:lnTo>
                  <a:lnTo>
                    <a:pt x="129" y="0"/>
                  </a:lnTo>
                  <a:lnTo>
                    <a:pt x="129" y="19"/>
                  </a:lnTo>
                  <a:lnTo>
                    <a:pt x="22" y="19"/>
                  </a:lnTo>
                  <a:lnTo>
                    <a:pt x="22" y="83"/>
                  </a:lnTo>
                  <a:lnTo>
                    <a:pt x="120" y="83"/>
                  </a:lnTo>
                  <a:lnTo>
                    <a:pt x="120" y="102"/>
                  </a:lnTo>
                  <a:lnTo>
                    <a:pt x="22" y="102"/>
                  </a:lnTo>
                  <a:lnTo>
                    <a:pt x="22" y="170"/>
                  </a:lnTo>
                  <a:lnTo>
                    <a:pt x="128" y="170"/>
                  </a:lnTo>
                  <a:lnTo>
                    <a:pt x="128" y="189"/>
                  </a:lnTo>
                  <a:lnTo>
                    <a:pt x="0" y="189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38">
              <a:extLst>
                <a:ext uri="{FF2B5EF4-FFF2-40B4-BE49-F238E27FC236}">
                  <a16:creationId xmlns:a16="http://schemas.microsoft.com/office/drawing/2014/main" id="{575954A4-F3EE-4CE3-B61E-EB7A53DFFBB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726" y="2074"/>
              <a:ext cx="118" cy="135"/>
            </a:xfrm>
            <a:custGeom>
              <a:avLst/>
              <a:gdLst>
                <a:gd name="T0" fmla="*/ 76 w 92"/>
                <a:gd name="T1" fmla="*/ 40 h 104"/>
                <a:gd name="T2" fmla="*/ 47 w 92"/>
                <a:gd name="T3" fmla="*/ 14 h 104"/>
                <a:gd name="T4" fmla="*/ 16 w 92"/>
                <a:gd name="T5" fmla="*/ 38 h 104"/>
                <a:gd name="T6" fmla="*/ 16 w 92"/>
                <a:gd name="T7" fmla="*/ 104 h 104"/>
                <a:gd name="T8" fmla="*/ 0 w 92"/>
                <a:gd name="T9" fmla="*/ 104 h 104"/>
                <a:gd name="T10" fmla="*/ 0 w 92"/>
                <a:gd name="T11" fmla="*/ 1 h 104"/>
                <a:gd name="T12" fmla="*/ 15 w 92"/>
                <a:gd name="T13" fmla="*/ 1 h 104"/>
                <a:gd name="T14" fmla="*/ 15 w 92"/>
                <a:gd name="T15" fmla="*/ 19 h 104"/>
                <a:gd name="T16" fmla="*/ 18 w 92"/>
                <a:gd name="T17" fmla="*/ 19 h 104"/>
                <a:gd name="T18" fmla="*/ 52 w 92"/>
                <a:gd name="T19" fmla="*/ 0 h 104"/>
                <a:gd name="T20" fmla="*/ 92 w 92"/>
                <a:gd name="T21" fmla="*/ 38 h 104"/>
                <a:gd name="T22" fmla="*/ 92 w 92"/>
                <a:gd name="T23" fmla="*/ 104 h 104"/>
                <a:gd name="T24" fmla="*/ 76 w 92"/>
                <a:gd name="T25" fmla="*/ 104 h 104"/>
                <a:gd name="T26" fmla="*/ 76 w 92"/>
                <a:gd name="T27" fmla="*/ 4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" h="104">
                  <a:moveTo>
                    <a:pt x="76" y="40"/>
                  </a:moveTo>
                  <a:cubicBezTo>
                    <a:pt x="76" y="23"/>
                    <a:pt x="64" y="14"/>
                    <a:pt x="47" y="14"/>
                  </a:cubicBezTo>
                  <a:cubicBezTo>
                    <a:pt x="35" y="14"/>
                    <a:pt x="17" y="23"/>
                    <a:pt x="16" y="38"/>
                  </a:cubicBezTo>
                  <a:cubicBezTo>
                    <a:pt x="16" y="104"/>
                    <a:pt x="16" y="104"/>
                    <a:pt x="16" y="104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8" y="19"/>
                    <a:pt x="18" y="19"/>
                    <a:pt x="18" y="19"/>
                  </a:cubicBezTo>
                  <a:cubicBezTo>
                    <a:pt x="24" y="5"/>
                    <a:pt x="39" y="0"/>
                    <a:pt x="52" y="0"/>
                  </a:cubicBezTo>
                  <a:cubicBezTo>
                    <a:pt x="76" y="0"/>
                    <a:pt x="92" y="11"/>
                    <a:pt x="92" y="38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76" y="104"/>
                    <a:pt x="76" y="104"/>
                    <a:pt x="76" y="104"/>
                  </a:cubicBezTo>
                  <a:lnTo>
                    <a:pt x="76" y="40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39">
              <a:extLst>
                <a:ext uri="{FF2B5EF4-FFF2-40B4-BE49-F238E27FC236}">
                  <a16:creationId xmlns:a16="http://schemas.microsoft.com/office/drawing/2014/main" id="{2517B777-1AB9-46C2-BB77-6E0C1FA171F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860" y="2030"/>
              <a:ext cx="73" cy="179"/>
            </a:xfrm>
            <a:custGeom>
              <a:avLst/>
              <a:gdLst>
                <a:gd name="T0" fmla="*/ 32 w 57"/>
                <a:gd name="T1" fmla="*/ 35 h 138"/>
                <a:gd name="T2" fmla="*/ 57 w 57"/>
                <a:gd name="T3" fmla="*/ 35 h 138"/>
                <a:gd name="T4" fmla="*/ 57 w 57"/>
                <a:gd name="T5" fmla="*/ 48 h 138"/>
                <a:gd name="T6" fmla="*/ 32 w 57"/>
                <a:gd name="T7" fmla="*/ 48 h 138"/>
                <a:gd name="T8" fmla="*/ 32 w 57"/>
                <a:gd name="T9" fmla="*/ 110 h 138"/>
                <a:gd name="T10" fmla="*/ 45 w 57"/>
                <a:gd name="T11" fmla="*/ 126 h 138"/>
                <a:gd name="T12" fmla="*/ 55 w 57"/>
                <a:gd name="T13" fmla="*/ 126 h 138"/>
                <a:gd name="T14" fmla="*/ 55 w 57"/>
                <a:gd name="T15" fmla="*/ 138 h 138"/>
                <a:gd name="T16" fmla="*/ 42 w 57"/>
                <a:gd name="T17" fmla="*/ 138 h 138"/>
                <a:gd name="T18" fmla="*/ 16 w 57"/>
                <a:gd name="T19" fmla="*/ 108 h 138"/>
                <a:gd name="T20" fmla="*/ 17 w 57"/>
                <a:gd name="T21" fmla="*/ 48 h 138"/>
                <a:gd name="T22" fmla="*/ 0 w 57"/>
                <a:gd name="T23" fmla="*/ 48 h 138"/>
                <a:gd name="T24" fmla="*/ 0 w 57"/>
                <a:gd name="T25" fmla="*/ 35 h 138"/>
                <a:gd name="T26" fmla="*/ 17 w 57"/>
                <a:gd name="T27" fmla="*/ 35 h 138"/>
                <a:gd name="T28" fmla="*/ 17 w 57"/>
                <a:gd name="T29" fmla="*/ 0 h 138"/>
                <a:gd name="T30" fmla="*/ 33 w 57"/>
                <a:gd name="T31" fmla="*/ 0 h 138"/>
                <a:gd name="T32" fmla="*/ 32 w 57"/>
                <a:gd name="T33" fmla="*/ 35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7" h="138">
                  <a:moveTo>
                    <a:pt x="32" y="35"/>
                  </a:moveTo>
                  <a:cubicBezTo>
                    <a:pt x="57" y="35"/>
                    <a:pt x="57" y="35"/>
                    <a:pt x="57" y="35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2" y="110"/>
                    <a:pt x="32" y="110"/>
                    <a:pt x="32" y="110"/>
                  </a:cubicBezTo>
                  <a:cubicBezTo>
                    <a:pt x="32" y="123"/>
                    <a:pt x="37" y="126"/>
                    <a:pt x="45" y="126"/>
                  </a:cubicBezTo>
                  <a:cubicBezTo>
                    <a:pt x="55" y="126"/>
                    <a:pt x="55" y="126"/>
                    <a:pt x="55" y="126"/>
                  </a:cubicBezTo>
                  <a:cubicBezTo>
                    <a:pt x="55" y="138"/>
                    <a:pt x="55" y="138"/>
                    <a:pt x="55" y="138"/>
                  </a:cubicBezTo>
                  <a:cubicBezTo>
                    <a:pt x="42" y="138"/>
                    <a:pt x="42" y="138"/>
                    <a:pt x="42" y="138"/>
                  </a:cubicBezTo>
                  <a:cubicBezTo>
                    <a:pt x="24" y="138"/>
                    <a:pt x="16" y="132"/>
                    <a:pt x="16" y="108"/>
                  </a:cubicBezTo>
                  <a:cubicBezTo>
                    <a:pt x="17" y="48"/>
                    <a:pt x="17" y="48"/>
                    <a:pt x="17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33" y="0"/>
                    <a:pt x="33" y="0"/>
                    <a:pt x="33" y="0"/>
                  </a:cubicBezTo>
                  <a:lnTo>
                    <a:pt x="32" y="35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40">
              <a:extLst>
                <a:ext uri="{FF2B5EF4-FFF2-40B4-BE49-F238E27FC236}">
                  <a16:creationId xmlns:a16="http://schemas.microsoft.com/office/drawing/2014/main" id="{2B09ED84-664E-4A5F-A319-7EABBA39C1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952" y="2073"/>
              <a:ext cx="127" cy="140"/>
            </a:xfrm>
            <a:custGeom>
              <a:avLst/>
              <a:gdLst>
                <a:gd name="T0" fmla="*/ 17 w 98"/>
                <a:gd name="T1" fmla="*/ 55 h 108"/>
                <a:gd name="T2" fmla="*/ 17 w 98"/>
                <a:gd name="T3" fmla="*/ 56 h 108"/>
                <a:gd name="T4" fmla="*/ 19 w 98"/>
                <a:gd name="T5" fmla="*/ 72 h 108"/>
                <a:gd name="T6" fmla="*/ 55 w 98"/>
                <a:gd name="T7" fmla="*/ 94 h 108"/>
                <a:gd name="T8" fmla="*/ 89 w 98"/>
                <a:gd name="T9" fmla="*/ 83 h 108"/>
                <a:gd name="T10" fmla="*/ 93 w 98"/>
                <a:gd name="T11" fmla="*/ 83 h 108"/>
                <a:gd name="T12" fmla="*/ 93 w 98"/>
                <a:gd name="T13" fmla="*/ 95 h 108"/>
                <a:gd name="T14" fmla="*/ 55 w 98"/>
                <a:gd name="T15" fmla="*/ 108 h 108"/>
                <a:gd name="T16" fmla="*/ 0 w 98"/>
                <a:gd name="T17" fmla="*/ 53 h 108"/>
                <a:gd name="T18" fmla="*/ 49 w 98"/>
                <a:gd name="T19" fmla="*/ 0 h 108"/>
                <a:gd name="T20" fmla="*/ 98 w 98"/>
                <a:gd name="T21" fmla="*/ 55 h 108"/>
                <a:gd name="T22" fmla="*/ 17 w 98"/>
                <a:gd name="T23" fmla="*/ 55 h 108"/>
                <a:gd name="T24" fmla="*/ 18 w 98"/>
                <a:gd name="T25" fmla="*/ 42 h 108"/>
                <a:gd name="T26" fmla="*/ 80 w 98"/>
                <a:gd name="T27" fmla="*/ 42 h 108"/>
                <a:gd name="T28" fmla="*/ 49 w 98"/>
                <a:gd name="T29" fmla="*/ 14 h 108"/>
                <a:gd name="T30" fmla="*/ 18 w 98"/>
                <a:gd name="T31" fmla="*/ 4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8" h="108">
                  <a:moveTo>
                    <a:pt x="17" y="55"/>
                  </a:moveTo>
                  <a:cubicBezTo>
                    <a:pt x="17" y="56"/>
                    <a:pt x="17" y="56"/>
                    <a:pt x="17" y="56"/>
                  </a:cubicBezTo>
                  <a:cubicBezTo>
                    <a:pt x="17" y="63"/>
                    <a:pt x="17" y="68"/>
                    <a:pt x="19" y="72"/>
                  </a:cubicBezTo>
                  <a:cubicBezTo>
                    <a:pt x="25" y="86"/>
                    <a:pt x="37" y="94"/>
                    <a:pt x="55" y="94"/>
                  </a:cubicBezTo>
                  <a:cubicBezTo>
                    <a:pt x="66" y="94"/>
                    <a:pt x="79" y="90"/>
                    <a:pt x="89" y="83"/>
                  </a:cubicBezTo>
                  <a:cubicBezTo>
                    <a:pt x="93" y="83"/>
                    <a:pt x="93" y="83"/>
                    <a:pt x="93" y="83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2" y="105"/>
                    <a:pt x="66" y="108"/>
                    <a:pt x="55" y="108"/>
                  </a:cubicBezTo>
                  <a:cubicBezTo>
                    <a:pt x="20" y="108"/>
                    <a:pt x="0" y="90"/>
                    <a:pt x="0" y="53"/>
                  </a:cubicBezTo>
                  <a:cubicBezTo>
                    <a:pt x="0" y="24"/>
                    <a:pt x="18" y="0"/>
                    <a:pt x="49" y="0"/>
                  </a:cubicBezTo>
                  <a:cubicBezTo>
                    <a:pt x="84" y="0"/>
                    <a:pt x="97" y="24"/>
                    <a:pt x="98" y="55"/>
                  </a:cubicBezTo>
                  <a:lnTo>
                    <a:pt x="17" y="55"/>
                  </a:lnTo>
                  <a:close/>
                  <a:moveTo>
                    <a:pt x="18" y="42"/>
                  </a:moveTo>
                  <a:cubicBezTo>
                    <a:pt x="80" y="42"/>
                    <a:pt x="80" y="42"/>
                    <a:pt x="80" y="42"/>
                  </a:cubicBezTo>
                  <a:cubicBezTo>
                    <a:pt x="79" y="26"/>
                    <a:pt x="68" y="14"/>
                    <a:pt x="49" y="14"/>
                  </a:cubicBezTo>
                  <a:cubicBezTo>
                    <a:pt x="30" y="14"/>
                    <a:pt x="20" y="24"/>
                    <a:pt x="18" y="42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41">
              <a:extLst>
                <a:ext uri="{FF2B5EF4-FFF2-40B4-BE49-F238E27FC236}">
                  <a16:creationId xmlns:a16="http://schemas.microsoft.com/office/drawing/2014/main" id="{EED6D8F8-3DF1-40DC-9C88-F56267FEA96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106" y="2074"/>
              <a:ext cx="72" cy="135"/>
            </a:xfrm>
            <a:custGeom>
              <a:avLst/>
              <a:gdLst>
                <a:gd name="T0" fmla="*/ 0 w 56"/>
                <a:gd name="T1" fmla="*/ 1 h 104"/>
                <a:gd name="T2" fmla="*/ 16 w 56"/>
                <a:gd name="T3" fmla="*/ 1 h 104"/>
                <a:gd name="T4" fmla="*/ 16 w 56"/>
                <a:gd name="T5" fmla="*/ 19 h 104"/>
                <a:gd name="T6" fmla="*/ 19 w 56"/>
                <a:gd name="T7" fmla="*/ 19 h 104"/>
                <a:gd name="T8" fmla="*/ 41 w 56"/>
                <a:gd name="T9" fmla="*/ 0 h 104"/>
                <a:gd name="T10" fmla="*/ 56 w 56"/>
                <a:gd name="T11" fmla="*/ 0 h 104"/>
                <a:gd name="T12" fmla="*/ 56 w 56"/>
                <a:gd name="T13" fmla="*/ 15 h 104"/>
                <a:gd name="T14" fmla="*/ 41 w 56"/>
                <a:gd name="T15" fmla="*/ 15 h 104"/>
                <a:gd name="T16" fmla="*/ 17 w 56"/>
                <a:gd name="T17" fmla="*/ 44 h 104"/>
                <a:gd name="T18" fmla="*/ 17 w 56"/>
                <a:gd name="T19" fmla="*/ 104 h 104"/>
                <a:gd name="T20" fmla="*/ 0 w 56"/>
                <a:gd name="T21" fmla="*/ 104 h 104"/>
                <a:gd name="T22" fmla="*/ 0 w 56"/>
                <a:gd name="T23" fmla="*/ 1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6" h="104">
                  <a:moveTo>
                    <a:pt x="0" y="1"/>
                  </a:moveTo>
                  <a:cubicBezTo>
                    <a:pt x="16" y="1"/>
                    <a:pt x="16" y="1"/>
                    <a:pt x="16" y="1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22" y="7"/>
                    <a:pt x="30" y="0"/>
                    <a:pt x="41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41" y="15"/>
                    <a:pt x="41" y="15"/>
                    <a:pt x="41" y="15"/>
                  </a:cubicBezTo>
                  <a:cubicBezTo>
                    <a:pt x="29" y="15"/>
                    <a:pt x="18" y="27"/>
                    <a:pt x="17" y="44"/>
                  </a:cubicBezTo>
                  <a:cubicBezTo>
                    <a:pt x="17" y="104"/>
                    <a:pt x="17" y="104"/>
                    <a:pt x="17" y="104"/>
                  </a:cubicBezTo>
                  <a:cubicBezTo>
                    <a:pt x="0" y="104"/>
                    <a:pt x="0" y="104"/>
                    <a:pt x="0" y="104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42">
              <a:extLst>
                <a:ext uri="{FF2B5EF4-FFF2-40B4-BE49-F238E27FC236}">
                  <a16:creationId xmlns:a16="http://schemas.microsoft.com/office/drawing/2014/main" id="{C52610F8-F0AE-439B-BC6C-028F68BC81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200" y="2073"/>
              <a:ext cx="129" cy="193"/>
            </a:xfrm>
            <a:custGeom>
              <a:avLst/>
              <a:gdLst>
                <a:gd name="T0" fmla="*/ 0 w 100"/>
                <a:gd name="T1" fmla="*/ 2 h 149"/>
                <a:gd name="T2" fmla="*/ 17 w 100"/>
                <a:gd name="T3" fmla="*/ 2 h 149"/>
                <a:gd name="T4" fmla="*/ 17 w 100"/>
                <a:gd name="T5" fmla="*/ 15 h 149"/>
                <a:gd name="T6" fmla="*/ 19 w 100"/>
                <a:gd name="T7" fmla="*/ 15 h 149"/>
                <a:gd name="T8" fmla="*/ 50 w 100"/>
                <a:gd name="T9" fmla="*/ 0 h 149"/>
                <a:gd name="T10" fmla="*/ 100 w 100"/>
                <a:gd name="T11" fmla="*/ 52 h 149"/>
                <a:gd name="T12" fmla="*/ 49 w 100"/>
                <a:gd name="T13" fmla="*/ 107 h 149"/>
                <a:gd name="T14" fmla="*/ 19 w 100"/>
                <a:gd name="T15" fmla="*/ 90 h 149"/>
                <a:gd name="T16" fmla="*/ 17 w 100"/>
                <a:gd name="T17" fmla="*/ 90 h 149"/>
                <a:gd name="T18" fmla="*/ 17 w 100"/>
                <a:gd name="T19" fmla="*/ 149 h 149"/>
                <a:gd name="T20" fmla="*/ 0 w 100"/>
                <a:gd name="T21" fmla="*/ 149 h 149"/>
                <a:gd name="T22" fmla="*/ 0 w 100"/>
                <a:gd name="T23" fmla="*/ 2 h 149"/>
                <a:gd name="T24" fmla="*/ 17 w 100"/>
                <a:gd name="T25" fmla="*/ 42 h 149"/>
                <a:gd name="T26" fmla="*/ 17 w 100"/>
                <a:gd name="T27" fmla="*/ 72 h 149"/>
                <a:gd name="T28" fmla="*/ 46 w 100"/>
                <a:gd name="T29" fmla="*/ 93 h 149"/>
                <a:gd name="T30" fmla="*/ 83 w 100"/>
                <a:gd name="T31" fmla="*/ 52 h 149"/>
                <a:gd name="T32" fmla="*/ 47 w 100"/>
                <a:gd name="T33" fmla="*/ 14 h 149"/>
                <a:gd name="T34" fmla="*/ 17 w 100"/>
                <a:gd name="T35" fmla="*/ 4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49">
                  <a:moveTo>
                    <a:pt x="0" y="2"/>
                  </a:moveTo>
                  <a:cubicBezTo>
                    <a:pt x="17" y="2"/>
                    <a:pt x="17" y="2"/>
                    <a:pt x="17" y="2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24" y="6"/>
                    <a:pt x="36" y="0"/>
                    <a:pt x="50" y="0"/>
                  </a:cubicBezTo>
                  <a:cubicBezTo>
                    <a:pt x="80" y="0"/>
                    <a:pt x="100" y="21"/>
                    <a:pt x="100" y="52"/>
                  </a:cubicBezTo>
                  <a:cubicBezTo>
                    <a:pt x="100" y="85"/>
                    <a:pt x="77" y="107"/>
                    <a:pt x="49" y="107"/>
                  </a:cubicBezTo>
                  <a:cubicBezTo>
                    <a:pt x="38" y="107"/>
                    <a:pt x="24" y="101"/>
                    <a:pt x="19" y="90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149"/>
                    <a:pt x="17" y="149"/>
                    <a:pt x="17" y="149"/>
                  </a:cubicBezTo>
                  <a:cubicBezTo>
                    <a:pt x="0" y="149"/>
                    <a:pt x="0" y="149"/>
                    <a:pt x="0" y="149"/>
                  </a:cubicBezTo>
                  <a:lnTo>
                    <a:pt x="0" y="2"/>
                  </a:lnTo>
                  <a:close/>
                  <a:moveTo>
                    <a:pt x="17" y="42"/>
                  </a:moveTo>
                  <a:cubicBezTo>
                    <a:pt x="17" y="72"/>
                    <a:pt x="17" y="72"/>
                    <a:pt x="17" y="72"/>
                  </a:cubicBezTo>
                  <a:cubicBezTo>
                    <a:pt x="17" y="85"/>
                    <a:pt x="32" y="93"/>
                    <a:pt x="46" y="93"/>
                  </a:cubicBezTo>
                  <a:cubicBezTo>
                    <a:pt x="66" y="93"/>
                    <a:pt x="83" y="80"/>
                    <a:pt x="83" y="52"/>
                  </a:cubicBezTo>
                  <a:cubicBezTo>
                    <a:pt x="83" y="28"/>
                    <a:pt x="67" y="14"/>
                    <a:pt x="47" y="14"/>
                  </a:cubicBezTo>
                  <a:cubicBezTo>
                    <a:pt x="32" y="14"/>
                    <a:pt x="17" y="26"/>
                    <a:pt x="17" y="42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43">
              <a:extLst>
                <a:ext uri="{FF2B5EF4-FFF2-40B4-BE49-F238E27FC236}">
                  <a16:creationId xmlns:a16="http://schemas.microsoft.com/office/drawing/2014/main" id="{F77B9338-82E8-4C1F-9DDA-BC6C8FD244A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57" y="2074"/>
              <a:ext cx="72" cy="135"/>
            </a:xfrm>
            <a:custGeom>
              <a:avLst/>
              <a:gdLst>
                <a:gd name="T0" fmla="*/ 0 w 56"/>
                <a:gd name="T1" fmla="*/ 1 h 104"/>
                <a:gd name="T2" fmla="*/ 16 w 56"/>
                <a:gd name="T3" fmla="*/ 1 h 104"/>
                <a:gd name="T4" fmla="*/ 16 w 56"/>
                <a:gd name="T5" fmla="*/ 19 h 104"/>
                <a:gd name="T6" fmla="*/ 19 w 56"/>
                <a:gd name="T7" fmla="*/ 19 h 104"/>
                <a:gd name="T8" fmla="*/ 41 w 56"/>
                <a:gd name="T9" fmla="*/ 0 h 104"/>
                <a:gd name="T10" fmla="*/ 56 w 56"/>
                <a:gd name="T11" fmla="*/ 0 h 104"/>
                <a:gd name="T12" fmla="*/ 56 w 56"/>
                <a:gd name="T13" fmla="*/ 15 h 104"/>
                <a:gd name="T14" fmla="*/ 41 w 56"/>
                <a:gd name="T15" fmla="*/ 15 h 104"/>
                <a:gd name="T16" fmla="*/ 17 w 56"/>
                <a:gd name="T17" fmla="*/ 44 h 104"/>
                <a:gd name="T18" fmla="*/ 17 w 56"/>
                <a:gd name="T19" fmla="*/ 104 h 104"/>
                <a:gd name="T20" fmla="*/ 0 w 56"/>
                <a:gd name="T21" fmla="*/ 104 h 104"/>
                <a:gd name="T22" fmla="*/ 0 w 56"/>
                <a:gd name="T23" fmla="*/ 1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6" h="104">
                  <a:moveTo>
                    <a:pt x="0" y="1"/>
                  </a:moveTo>
                  <a:cubicBezTo>
                    <a:pt x="16" y="1"/>
                    <a:pt x="16" y="1"/>
                    <a:pt x="16" y="1"/>
                  </a:cubicBezTo>
                  <a:cubicBezTo>
                    <a:pt x="16" y="19"/>
                    <a:pt x="16" y="19"/>
                    <a:pt x="16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22" y="7"/>
                    <a:pt x="30" y="0"/>
                    <a:pt x="41" y="0"/>
                  </a:cubicBezTo>
                  <a:cubicBezTo>
                    <a:pt x="56" y="0"/>
                    <a:pt x="56" y="0"/>
                    <a:pt x="56" y="0"/>
                  </a:cubicBezTo>
                  <a:cubicBezTo>
                    <a:pt x="56" y="15"/>
                    <a:pt x="56" y="15"/>
                    <a:pt x="56" y="15"/>
                  </a:cubicBezTo>
                  <a:cubicBezTo>
                    <a:pt x="41" y="15"/>
                    <a:pt x="41" y="15"/>
                    <a:pt x="41" y="15"/>
                  </a:cubicBezTo>
                  <a:cubicBezTo>
                    <a:pt x="29" y="15"/>
                    <a:pt x="18" y="27"/>
                    <a:pt x="17" y="44"/>
                  </a:cubicBezTo>
                  <a:cubicBezTo>
                    <a:pt x="17" y="104"/>
                    <a:pt x="17" y="104"/>
                    <a:pt x="17" y="104"/>
                  </a:cubicBezTo>
                  <a:cubicBezTo>
                    <a:pt x="0" y="104"/>
                    <a:pt x="0" y="104"/>
                    <a:pt x="0" y="104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44">
              <a:extLst>
                <a:ext uri="{FF2B5EF4-FFF2-40B4-BE49-F238E27FC236}">
                  <a16:creationId xmlns:a16="http://schemas.microsoft.com/office/drawing/2014/main" id="{044F7675-69F2-45DA-87CA-4ED4A4DBB5F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451" y="2016"/>
              <a:ext cx="21" cy="193"/>
            </a:xfrm>
            <a:custGeom>
              <a:avLst/>
              <a:gdLst>
                <a:gd name="T0" fmla="*/ 0 w 21"/>
                <a:gd name="T1" fmla="*/ 27 h 193"/>
                <a:gd name="T2" fmla="*/ 0 w 21"/>
                <a:gd name="T3" fmla="*/ 0 h 193"/>
                <a:gd name="T4" fmla="*/ 21 w 21"/>
                <a:gd name="T5" fmla="*/ 0 h 193"/>
                <a:gd name="T6" fmla="*/ 21 w 21"/>
                <a:gd name="T7" fmla="*/ 27 h 193"/>
                <a:gd name="T8" fmla="*/ 0 w 21"/>
                <a:gd name="T9" fmla="*/ 27 h 193"/>
                <a:gd name="T10" fmla="*/ 0 w 21"/>
                <a:gd name="T11" fmla="*/ 193 h 193"/>
                <a:gd name="T12" fmla="*/ 0 w 21"/>
                <a:gd name="T13" fmla="*/ 60 h 193"/>
                <a:gd name="T14" fmla="*/ 21 w 21"/>
                <a:gd name="T15" fmla="*/ 60 h 193"/>
                <a:gd name="T16" fmla="*/ 21 w 21"/>
                <a:gd name="T17" fmla="*/ 193 h 193"/>
                <a:gd name="T18" fmla="*/ 0 w 21"/>
                <a:gd name="T1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193">
                  <a:moveTo>
                    <a:pt x="0" y="27"/>
                  </a:moveTo>
                  <a:lnTo>
                    <a:pt x="0" y="0"/>
                  </a:lnTo>
                  <a:lnTo>
                    <a:pt x="21" y="0"/>
                  </a:lnTo>
                  <a:lnTo>
                    <a:pt x="21" y="27"/>
                  </a:lnTo>
                  <a:lnTo>
                    <a:pt x="0" y="27"/>
                  </a:lnTo>
                  <a:close/>
                  <a:moveTo>
                    <a:pt x="0" y="193"/>
                  </a:moveTo>
                  <a:lnTo>
                    <a:pt x="0" y="60"/>
                  </a:lnTo>
                  <a:lnTo>
                    <a:pt x="21" y="60"/>
                  </a:lnTo>
                  <a:lnTo>
                    <a:pt x="21" y="193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45">
              <a:extLst>
                <a:ext uri="{FF2B5EF4-FFF2-40B4-BE49-F238E27FC236}">
                  <a16:creationId xmlns:a16="http://schemas.microsoft.com/office/drawing/2014/main" id="{2972E8AB-D2A5-4F7F-9358-04B2FDC668B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01" y="2074"/>
              <a:ext cx="103" cy="139"/>
            </a:xfrm>
            <a:custGeom>
              <a:avLst/>
              <a:gdLst>
                <a:gd name="T0" fmla="*/ 0 w 80"/>
                <a:gd name="T1" fmla="*/ 79 h 107"/>
                <a:gd name="T2" fmla="*/ 6 w 80"/>
                <a:gd name="T3" fmla="*/ 79 h 107"/>
                <a:gd name="T4" fmla="*/ 39 w 80"/>
                <a:gd name="T5" fmla="*/ 94 h 107"/>
                <a:gd name="T6" fmla="*/ 64 w 80"/>
                <a:gd name="T7" fmla="*/ 78 h 107"/>
                <a:gd name="T8" fmla="*/ 1 w 80"/>
                <a:gd name="T9" fmla="*/ 29 h 107"/>
                <a:gd name="T10" fmla="*/ 42 w 80"/>
                <a:gd name="T11" fmla="*/ 0 h 107"/>
                <a:gd name="T12" fmla="*/ 74 w 80"/>
                <a:gd name="T13" fmla="*/ 8 h 107"/>
                <a:gd name="T14" fmla="*/ 74 w 80"/>
                <a:gd name="T15" fmla="*/ 24 h 107"/>
                <a:gd name="T16" fmla="*/ 70 w 80"/>
                <a:gd name="T17" fmla="*/ 24 h 107"/>
                <a:gd name="T18" fmla="*/ 42 w 80"/>
                <a:gd name="T19" fmla="*/ 12 h 107"/>
                <a:gd name="T20" fmla="*/ 17 w 80"/>
                <a:gd name="T21" fmla="*/ 26 h 107"/>
                <a:gd name="T22" fmla="*/ 80 w 80"/>
                <a:gd name="T23" fmla="*/ 77 h 107"/>
                <a:gd name="T24" fmla="*/ 39 w 80"/>
                <a:gd name="T25" fmla="*/ 107 h 107"/>
                <a:gd name="T26" fmla="*/ 0 w 80"/>
                <a:gd name="T27" fmla="*/ 95 h 107"/>
                <a:gd name="T28" fmla="*/ 0 w 80"/>
                <a:gd name="T29" fmla="*/ 7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0" h="107">
                  <a:moveTo>
                    <a:pt x="0" y="79"/>
                  </a:moveTo>
                  <a:cubicBezTo>
                    <a:pt x="6" y="79"/>
                    <a:pt x="6" y="79"/>
                    <a:pt x="6" y="79"/>
                  </a:cubicBezTo>
                  <a:cubicBezTo>
                    <a:pt x="11" y="87"/>
                    <a:pt x="26" y="94"/>
                    <a:pt x="39" y="94"/>
                  </a:cubicBezTo>
                  <a:cubicBezTo>
                    <a:pt x="55" y="94"/>
                    <a:pt x="64" y="89"/>
                    <a:pt x="64" y="78"/>
                  </a:cubicBezTo>
                  <a:cubicBezTo>
                    <a:pt x="64" y="57"/>
                    <a:pt x="1" y="64"/>
                    <a:pt x="1" y="29"/>
                  </a:cubicBezTo>
                  <a:cubicBezTo>
                    <a:pt x="1" y="11"/>
                    <a:pt x="14" y="0"/>
                    <a:pt x="42" y="0"/>
                  </a:cubicBezTo>
                  <a:cubicBezTo>
                    <a:pt x="57" y="0"/>
                    <a:pt x="69" y="4"/>
                    <a:pt x="74" y="8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0" y="24"/>
                    <a:pt x="70" y="24"/>
                    <a:pt x="70" y="24"/>
                  </a:cubicBezTo>
                  <a:cubicBezTo>
                    <a:pt x="66" y="20"/>
                    <a:pt x="56" y="12"/>
                    <a:pt x="42" y="12"/>
                  </a:cubicBezTo>
                  <a:cubicBezTo>
                    <a:pt x="24" y="12"/>
                    <a:pt x="17" y="18"/>
                    <a:pt x="17" y="26"/>
                  </a:cubicBezTo>
                  <a:cubicBezTo>
                    <a:pt x="17" y="51"/>
                    <a:pt x="80" y="41"/>
                    <a:pt x="80" y="77"/>
                  </a:cubicBezTo>
                  <a:cubicBezTo>
                    <a:pt x="80" y="96"/>
                    <a:pt x="68" y="107"/>
                    <a:pt x="39" y="107"/>
                  </a:cubicBezTo>
                  <a:cubicBezTo>
                    <a:pt x="23" y="107"/>
                    <a:pt x="10" y="101"/>
                    <a:pt x="0" y="95"/>
                  </a:cubicBezTo>
                  <a:lnTo>
                    <a:pt x="0" y="79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46">
              <a:extLst>
                <a:ext uri="{FF2B5EF4-FFF2-40B4-BE49-F238E27FC236}">
                  <a16:creationId xmlns:a16="http://schemas.microsoft.com/office/drawing/2014/main" id="{67D0A64A-C917-46B5-B929-2DCB04C3C7F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621" y="2073"/>
              <a:ext cx="125" cy="140"/>
            </a:xfrm>
            <a:custGeom>
              <a:avLst/>
              <a:gdLst>
                <a:gd name="T0" fmla="*/ 16 w 97"/>
                <a:gd name="T1" fmla="*/ 55 h 108"/>
                <a:gd name="T2" fmla="*/ 16 w 97"/>
                <a:gd name="T3" fmla="*/ 56 h 108"/>
                <a:gd name="T4" fmla="*/ 19 w 97"/>
                <a:gd name="T5" fmla="*/ 72 h 108"/>
                <a:gd name="T6" fmla="*/ 55 w 97"/>
                <a:gd name="T7" fmla="*/ 94 h 108"/>
                <a:gd name="T8" fmla="*/ 88 w 97"/>
                <a:gd name="T9" fmla="*/ 83 h 108"/>
                <a:gd name="T10" fmla="*/ 92 w 97"/>
                <a:gd name="T11" fmla="*/ 83 h 108"/>
                <a:gd name="T12" fmla="*/ 92 w 97"/>
                <a:gd name="T13" fmla="*/ 95 h 108"/>
                <a:gd name="T14" fmla="*/ 55 w 97"/>
                <a:gd name="T15" fmla="*/ 108 h 108"/>
                <a:gd name="T16" fmla="*/ 0 w 97"/>
                <a:gd name="T17" fmla="*/ 53 h 108"/>
                <a:gd name="T18" fmla="*/ 48 w 97"/>
                <a:gd name="T19" fmla="*/ 0 h 108"/>
                <a:gd name="T20" fmla="*/ 97 w 97"/>
                <a:gd name="T21" fmla="*/ 55 h 108"/>
                <a:gd name="T22" fmla="*/ 16 w 97"/>
                <a:gd name="T23" fmla="*/ 55 h 108"/>
                <a:gd name="T24" fmla="*/ 17 w 97"/>
                <a:gd name="T25" fmla="*/ 42 h 108"/>
                <a:gd name="T26" fmla="*/ 79 w 97"/>
                <a:gd name="T27" fmla="*/ 42 h 108"/>
                <a:gd name="T28" fmla="*/ 49 w 97"/>
                <a:gd name="T29" fmla="*/ 14 h 108"/>
                <a:gd name="T30" fmla="*/ 17 w 97"/>
                <a:gd name="T31" fmla="*/ 4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97" h="108">
                  <a:moveTo>
                    <a:pt x="16" y="55"/>
                  </a:moveTo>
                  <a:cubicBezTo>
                    <a:pt x="16" y="56"/>
                    <a:pt x="16" y="56"/>
                    <a:pt x="16" y="56"/>
                  </a:cubicBezTo>
                  <a:cubicBezTo>
                    <a:pt x="16" y="63"/>
                    <a:pt x="17" y="68"/>
                    <a:pt x="19" y="72"/>
                  </a:cubicBezTo>
                  <a:cubicBezTo>
                    <a:pt x="25" y="86"/>
                    <a:pt x="36" y="94"/>
                    <a:pt x="55" y="94"/>
                  </a:cubicBezTo>
                  <a:cubicBezTo>
                    <a:pt x="65" y="94"/>
                    <a:pt x="78" y="90"/>
                    <a:pt x="88" y="83"/>
                  </a:cubicBezTo>
                  <a:cubicBezTo>
                    <a:pt x="92" y="83"/>
                    <a:pt x="92" y="83"/>
                    <a:pt x="92" y="83"/>
                  </a:cubicBezTo>
                  <a:cubicBezTo>
                    <a:pt x="92" y="95"/>
                    <a:pt x="92" y="95"/>
                    <a:pt x="92" y="95"/>
                  </a:cubicBezTo>
                  <a:cubicBezTo>
                    <a:pt x="81" y="105"/>
                    <a:pt x="66" y="108"/>
                    <a:pt x="55" y="108"/>
                  </a:cubicBezTo>
                  <a:cubicBezTo>
                    <a:pt x="19" y="108"/>
                    <a:pt x="0" y="90"/>
                    <a:pt x="0" y="53"/>
                  </a:cubicBezTo>
                  <a:cubicBezTo>
                    <a:pt x="0" y="24"/>
                    <a:pt x="17" y="0"/>
                    <a:pt x="48" y="0"/>
                  </a:cubicBezTo>
                  <a:cubicBezTo>
                    <a:pt x="83" y="0"/>
                    <a:pt x="96" y="24"/>
                    <a:pt x="97" y="55"/>
                  </a:cubicBezTo>
                  <a:lnTo>
                    <a:pt x="16" y="55"/>
                  </a:lnTo>
                  <a:close/>
                  <a:moveTo>
                    <a:pt x="17" y="42"/>
                  </a:moveTo>
                  <a:cubicBezTo>
                    <a:pt x="79" y="42"/>
                    <a:pt x="79" y="42"/>
                    <a:pt x="79" y="42"/>
                  </a:cubicBezTo>
                  <a:cubicBezTo>
                    <a:pt x="78" y="26"/>
                    <a:pt x="67" y="14"/>
                    <a:pt x="49" y="14"/>
                  </a:cubicBezTo>
                  <a:cubicBezTo>
                    <a:pt x="30" y="14"/>
                    <a:pt x="20" y="24"/>
                    <a:pt x="17" y="42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47">
              <a:extLst>
                <a:ext uri="{FF2B5EF4-FFF2-40B4-BE49-F238E27FC236}">
                  <a16:creationId xmlns:a16="http://schemas.microsoft.com/office/drawing/2014/main" id="{E202E4D2-100B-4285-97D4-DA313AD6863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841" y="2020"/>
              <a:ext cx="129" cy="189"/>
            </a:xfrm>
            <a:custGeom>
              <a:avLst/>
              <a:gdLst>
                <a:gd name="T0" fmla="*/ 0 w 129"/>
                <a:gd name="T1" fmla="*/ 189 h 189"/>
                <a:gd name="T2" fmla="*/ 0 w 129"/>
                <a:gd name="T3" fmla="*/ 0 h 189"/>
                <a:gd name="T4" fmla="*/ 129 w 129"/>
                <a:gd name="T5" fmla="*/ 0 h 189"/>
                <a:gd name="T6" fmla="*/ 129 w 129"/>
                <a:gd name="T7" fmla="*/ 19 h 189"/>
                <a:gd name="T8" fmla="*/ 22 w 129"/>
                <a:gd name="T9" fmla="*/ 19 h 189"/>
                <a:gd name="T10" fmla="*/ 22 w 129"/>
                <a:gd name="T11" fmla="*/ 83 h 189"/>
                <a:gd name="T12" fmla="*/ 121 w 129"/>
                <a:gd name="T13" fmla="*/ 83 h 189"/>
                <a:gd name="T14" fmla="*/ 121 w 129"/>
                <a:gd name="T15" fmla="*/ 102 h 189"/>
                <a:gd name="T16" fmla="*/ 22 w 129"/>
                <a:gd name="T17" fmla="*/ 102 h 189"/>
                <a:gd name="T18" fmla="*/ 22 w 129"/>
                <a:gd name="T19" fmla="*/ 170 h 189"/>
                <a:gd name="T20" fmla="*/ 129 w 129"/>
                <a:gd name="T21" fmla="*/ 170 h 189"/>
                <a:gd name="T22" fmla="*/ 129 w 129"/>
                <a:gd name="T23" fmla="*/ 189 h 189"/>
                <a:gd name="T24" fmla="*/ 0 w 129"/>
                <a:gd name="T25" fmla="*/ 18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9" h="189">
                  <a:moveTo>
                    <a:pt x="0" y="189"/>
                  </a:moveTo>
                  <a:lnTo>
                    <a:pt x="0" y="0"/>
                  </a:lnTo>
                  <a:lnTo>
                    <a:pt x="129" y="0"/>
                  </a:lnTo>
                  <a:lnTo>
                    <a:pt x="129" y="19"/>
                  </a:lnTo>
                  <a:lnTo>
                    <a:pt x="22" y="19"/>
                  </a:lnTo>
                  <a:lnTo>
                    <a:pt x="22" y="83"/>
                  </a:lnTo>
                  <a:lnTo>
                    <a:pt x="121" y="83"/>
                  </a:lnTo>
                  <a:lnTo>
                    <a:pt x="121" y="102"/>
                  </a:lnTo>
                  <a:lnTo>
                    <a:pt x="22" y="102"/>
                  </a:lnTo>
                  <a:lnTo>
                    <a:pt x="22" y="170"/>
                  </a:lnTo>
                  <a:lnTo>
                    <a:pt x="129" y="170"/>
                  </a:lnTo>
                  <a:lnTo>
                    <a:pt x="129" y="189"/>
                  </a:lnTo>
                  <a:lnTo>
                    <a:pt x="0" y="189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48">
              <a:extLst>
                <a:ext uri="{FF2B5EF4-FFF2-40B4-BE49-F238E27FC236}">
                  <a16:creationId xmlns:a16="http://schemas.microsoft.com/office/drawing/2014/main" id="{212F46AC-F6A6-4093-9829-C7F78D01361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95" y="2074"/>
              <a:ext cx="101" cy="139"/>
            </a:xfrm>
            <a:custGeom>
              <a:avLst/>
              <a:gdLst>
                <a:gd name="T0" fmla="*/ 0 w 79"/>
                <a:gd name="T1" fmla="*/ 79 h 107"/>
                <a:gd name="T2" fmla="*/ 5 w 79"/>
                <a:gd name="T3" fmla="*/ 79 h 107"/>
                <a:gd name="T4" fmla="*/ 38 w 79"/>
                <a:gd name="T5" fmla="*/ 94 h 107"/>
                <a:gd name="T6" fmla="*/ 63 w 79"/>
                <a:gd name="T7" fmla="*/ 78 h 107"/>
                <a:gd name="T8" fmla="*/ 0 w 79"/>
                <a:gd name="T9" fmla="*/ 29 h 107"/>
                <a:gd name="T10" fmla="*/ 41 w 79"/>
                <a:gd name="T11" fmla="*/ 0 h 107"/>
                <a:gd name="T12" fmla="*/ 74 w 79"/>
                <a:gd name="T13" fmla="*/ 8 h 107"/>
                <a:gd name="T14" fmla="*/ 74 w 79"/>
                <a:gd name="T15" fmla="*/ 24 h 107"/>
                <a:gd name="T16" fmla="*/ 69 w 79"/>
                <a:gd name="T17" fmla="*/ 24 h 107"/>
                <a:gd name="T18" fmla="*/ 41 w 79"/>
                <a:gd name="T19" fmla="*/ 12 h 107"/>
                <a:gd name="T20" fmla="*/ 16 w 79"/>
                <a:gd name="T21" fmla="*/ 26 h 107"/>
                <a:gd name="T22" fmla="*/ 79 w 79"/>
                <a:gd name="T23" fmla="*/ 77 h 107"/>
                <a:gd name="T24" fmla="*/ 38 w 79"/>
                <a:gd name="T25" fmla="*/ 107 h 107"/>
                <a:gd name="T26" fmla="*/ 0 w 79"/>
                <a:gd name="T27" fmla="*/ 95 h 107"/>
                <a:gd name="T28" fmla="*/ 0 w 79"/>
                <a:gd name="T29" fmla="*/ 7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9" h="107">
                  <a:moveTo>
                    <a:pt x="0" y="79"/>
                  </a:moveTo>
                  <a:cubicBezTo>
                    <a:pt x="5" y="79"/>
                    <a:pt x="5" y="79"/>
                    <a:pt x="5" y="79"/>
                  </a:cubicBezTo>
                  <a:cubicBezTo>
                    <a:pt x="11" y="87"/>
                    <a:pt x="25" y="94"/>
                    <a:pt x="38" y="94"/>
                  </a:cubicBezTo>
                  <a:cubicBezTo>
                    <a:pt x="55" y="94"/>
                    <a:pt x="63" y="89"/>
                    <a:pt x="63" y="78"/>
                  </a:cubicBezTo>
                  <a:cubicBezTo>
                    <a:pt x="63" y="57"/>
                    <a:pt x="0" y="64"/>
                    <a:pt x="0" y="29"/>
                  </a:cubicBezTo>
                  <a:cubicBezTo>
                    <a:pt x="0" y="11"/>
                    <a:pt x="13" y="0"/>
                    <a:pt x="41" y="0"/>
                  </a:cubicBezTo>
                  <a:cubicBezTo>
                    <a:pt x="57" y="0"/>
                    <a:pt x="68" y="4"/>
                    <a:pt x="74" y="8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69" y="24"/>
                    <a:pt x="69" y="24"/>
                    <a:pt x="69" y="24"/>
                  </a:cubicBezTo>
                  <a:cubicBezTo>
                    <a:pt x="65" y="20"/>
                    <a:pt x="56" y="12"/>
                    <a:pt x="41" y="12"/>
                  </a:cubicBezTo>
                  <a:cubicBezTo>
                    <a:pt x="24" y="12"/>
                    <a:pt x="16" y="18"/>
                    <a:pt x="16" y="26"/>
                  </a:cubicBezTo>
                  <a:cubicBezTo>
                    <a:pt x="16" y="51"/>
                    <a:pt x="79" y="41"/>
                    <a:pt x="79" y="77"/>
                  </a:cubicBezTo>
                  <a:cubicBezTo>
                    <a:pt x="79" y="96"/>
                    <a:pt x="67" y="107"/>
                    <a:pt x="38" y="107"/>
                  </a:cubicBezTo>
                  <a:cubicBezTo>
                    <a:pt x="23" y="107"/>
                    <a:pt x="9" y="101"/>
                    <a:pt x="0" y="95"/>
                  </a:cubicBezTo>
                  <a:lnTo>
                    <a:pt x="0" y="79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49">
              <a:extLst>
                <a:ext uri="{FF2B5EF4-FFF2-40B4-BE49-F238E27FC236}">
                  <a16:creationId xmlns:a16="http://schemas.microsoft.com/office/drawing/2014/main" id="{C47C22E7-A674-45EC-B504-7F9AB47757F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111" y="2030"/>
              <a:ext cx="72" cy="179"/>
            </a:xfrm>
            <a:custGeom>
              <a:avLst/>
              <a:gdLst>
                <a:gd name="T0" fmla="*/ 31 w 56"/>
                <a:gd name="T1" fmla="*/ 35 h 138"/>
                <a:gd name="T2" fmla="*/ 56 w 56"/>
                <a:gd name="T3" fmla="*/ 35 h 138"/>
                <a:gd name="T4" fmla="*/ 56 w 56"/>
                <a:gd name="T5" fmla="*/ 48 h 138"/>
                <a:gd name="T6" fmla="*/ 31 w 56"/>
                <a:gd name="T7" fmla="*/ 48 h 138"/>
                <a:gd name="T8" fmla="*/ 31 w 56"/>
                <a:gd name="T9" fmla="*/ 110 h 138"/>
                <a:gd name="T10" fmla="*/ 44 w 56"/>
                <a:gd name="T11" fmla="*/ 126 h 138"/>
                <a:gd name="T12" fmla="*/ 54 w 56"/>
                <a:gd name="T13" fmla="*/ 126 h 138"/>
                <a:gd name="T14" fmla="*/ 54 w 56"/>
                <a:gd name="T15" fmla="*/ 138 h 138"/>
                <a:gd name="T16" fmla="*/ 41 w 56"/>
                <a:gd name="T17" fmla="*/ 138 h 138"/>
                <a:gd name="T18" fmla="*/ 16 w 56"/>
                <a:gd name="T19" fmla="*/ 108 h 138"/>
                <a:gd name="T20" fmla="*/ 16 w 56"/>
                <a:gd name="T21" fmla="*/ 48 h 138"/>
                <a:gd name="T22" fmla="*/ 0 w 56"/>
                <a:gd name="T23" fmla="*/ 48 h 138"/>
                <a:gd name="T24" fmla="*/ 0 w 56"/>
                <a:gd name="T25" fmla="*/ 35 h 138"/>
                <a:gd name="T26" fmla="*/ 16 w 56"/>
                <a:gd name="T27" fmla="*/ 35 h 138"/>
                <a:gd name="T28" fmla="*/ 16 w 56"/>
                <a:gd name="T29" fmla="*/ 0 h 138"/>
                <a:gd name="T30" fmla="*/ 32 w 56"/>
                <a:gd name="T31" fmla="*/ 0 h 138"/>
                <a:gd name="T32" fmla="*/ 31 w 56"/>
                <a:gd name="T33" fmla="*/ 35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" h="138">
                  <a:moveTo>
                    <a:pt x="31" y="35"/>
                  </a:moveTo>
                  <a:cubicBezTo>
                    <a:pt x="56" y="35"/>
                    <a:pt x="56" y="35"/>
                    <a:pt x="56" y="35"/>
                  </a:cubicBezTo>
                  <a:cubicBezTo>
                    <a:pt x="56" y="48"/>
                    <a:pt x="56" y="48"/>
                    <a:pt x="56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1" y="110"/>
                    <a:pt x="31" y="110"/>
                    <a:pt x="31" y="110"/>
                  </a:cubicBezTo>
                  <a:cubicBezTo>
                    <a:pt x="31" y="123"/>
                    <a:pt x="36" y="126"/>
                    <a:pt x="44" y="126"/>
                  </a:cubicBezTo>
                  <a:cubicBezTo>
                    <a:pt x="54" y="126"/>
                    <a:pt x="54" y="126"/>
                    <a:pt x="54" y="126"/>
                  </a:cubicBezTo>
                  <a:cubicBezTo>
                    <a:pt x="54" y="138"/>
                    <a:pt x="54" y="138"/>
                    <a:pt x="54" y="138"/>
                  </a:cubicBezTo>
                  <a:cubicBezTo>
                    <a:pt x="41" y="138"/>
                    <a:pt x="41" y="138"/>
                    <a:pt x="41" y="138"/>
                  </a:cubicBezTo>
                  <a:cubicBezTo>
                    <a:pt x="24" y="138"/>
                    <a:pt x="15" y="132"/>
                    <a:pt x="16" y="108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35"/>
                    <a:pt x="16" y="35"/>
                    <a:pt x="16" y="35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32" y="0"/>
                    <a:pt x="32" y="0"/>
                    <a:pt x="32" y="0"/>
                  </a:cubicBezTo>
                  <a:lnTo>
                    <a:pt x="31" y="35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50">
              <a:extLst>
                <a:ext uri="{FF2B5EF4-FFF2-40B4-BE49-F238E27FC236}">
                  <a16:creationId xmlns:a16="http://schemas.microsoft.com/office/drawing/2014/main" id="{68FC1A71-AA5C-491D-A037-F65390485F7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203" y="2073"/>
              <a:ext cx="134" cy="140"/>
            </a:xfrm>
            <a:custGeom>
              <a:avLst/>
              <a:gdLst>
                <a:gd name="T0" fmla="*/ 51 w 104"/>
                <a:gd name="T1" fmla="*/ 0 h 108"/>
                <a:gd name="T2" fmla="*/ 104 w 104"/>
                <a:gd name="T3" fmla="*/ 53 h 108"/>
                <a:gd name="T4" fmla="*/ 51 w 104"/>
                <a:gd name="T5" fmla="*/ 108 h 108"/>
                <a:gd name="T6" fmla="*/ 0 w 104"/>
                <a:gd name="T7" fmla="*/ 54 h 108"/>
                <a:gd name="T8" fmla="*/ 51 w 104"/>
                <a:gd name="T9" fmla="*/ 0 h 108"/>
                <a:gd name="T10" fmla="*/ 51 w 104"/>
                <a:gd name="T11" fmla="*/ 94 h 108"/>
                <a:gd name="T12" fmla="*/ 87 w 104"/>
                <a:gd name="T13" fmla="*/ 54 h 108"/>
                <a:gd name="T14" fmla="*/ 51 w 104"/>
                <a:gd name="T15" fmla="*/ 13 h 108"/>
                <a:gd name="T16" fmla="*/ 16 w 104"/>
                <a:gd name="T17" fmla="*/ 54 h 108"/>
                <a:gd name="T18" fmla="*/ 51 w 104"/>
                <a:gd name="T19" fmla="*/ 94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08">
                  <a:moveTo>
                    <a:pt x="51" y="0"/>
                  </a:moveTo>
                  <a:cubicBezTo>
                    <a:pt x="83" y="0"/>
                    <a:pt x="104" y="21"/>
                    <a:pt x="104" y="53"/>
                  </a:cubicBezTo>
                  <a:cubicBezTo>
                    <a:pt x="104" y="87"/>
                    <a:pt x="84" y="108"/>
                    <a:pt x="51" y="108"/>
                  </a:cubicBezTo>
                  <a:cubicBezTo>
                    <a:pt x="20" y="108"/>
                    <a:pt x="0" y="86"/>
                    <a:pt x="0" y="54"/>
                  </a:cubicBezTo>
                  <a:cubicBezTo>
                    <a:pt x="0" y="21"/>
                    <a:pt x="20" y="0"/>
                    <a:pt x="51" y="0"/>
                  </a:cubicBezTo>
                  <a:close/>
                  <a:moveTo>
                    <a:pt x="51" y="94"/>
                  </a:moveTo>
                  <a:cubicBezTo>
                    <a:pt x="71" y="94"/>
                    <a:pt x="87" y="79"/>
                    <a:pt x="87" y="54"/>
                  </a:cubicBezTo>
                  <a:cubicBezTo>
                    <a:pt x="87" y="28"/>
                    <a:pt x="72" y="13"/>
                    <a:pt x="51" y="13"/>
                  </a:cubicBezTo>
                  <a:cubicBezTo>
                    <a:pt x="33" y="13"/>
                    <a:pt x="16" y="28"/>
                    <a:pt x="16" y="54"/>
                  </a:cubicBezTo>
                  <a:cubicBezTo>
                    <a:pt x="16" y="79"/>
                    <a:pt x="33" y="94"/>
                    <a:pt x="51" y="94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51">
              <a:extLst>
                <a:ext uri="{FF2B5EF4-FFF2-40B4-BE49-F238E27FC236}">
                  <a16:creationId xmlns:a16="http://schemas.microsoft.com/office/drawing/2014/main" id="{2AED598B-37DA-4A41-920C-D4F11E11102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364" y="2074"/>
              <a:ext cx="119" cy="135"/>
            </a:xfrm>
            <a:custGeom>
              <a:avLst/>
              <a:gdLst>
                <a:gd name="T0" fmla="*/ 76 w 92"/>
                <a:gd name="T1" fmla="*/ 40 h 104"/>
                <a:gd name="T2" fmla="*/ 47 w 92"/>
                <a:gd name="T3" fmla="*/ 14 h 104"/>
                <a:gd name="T4" fmla="*/ 16 w 92"/>
                <a:gd name="T5" fmla="*/ 38 h 104"/>
                <a:gd name="T6" fmla="*/ 16 w 92"/>
                <a:gd name="T7" fmla="*/ 104 h 104"/>
                <a:gd name="T8" fmla="*/ 0 w 92"/>
                <a:gd name="T9" fmla="*/ 104 h 104"/>
                <a:gd name="T10" fmla="*/ 0 w 92"/>
                <a:gd name="T11" fmla="*/ 1 h 104"/>
                <a:gd name="T12" fmla="*/ 15 w 92"/>
                <a:gd name="T13" fmla="*/ 1 h 104"/>
                <a:gd name="T14" fmla="*/ 15 w 92"/>
                <a:gd name="T15" fmla="*/ 19 h 104"/>
                <a:gd name="T16" fmla="*/ 18 w 92"/>
                <a:gd name="T17" fmla="*/ 19 h 104"/>
                <a:gd name="T18" fmla="*/ 52 w 92"/>
                <a:gd name="T19" fmla="*/ 0 h 104"/>
                <a:gd name="T20" fmla="*/ 92 w 92"/>
                <a:gd name="T21" fmla="*/ 38 h 104"/>
                <a:gd name="T22" fmla="*/ 92 w 92"/>
                <a:gd name="T23" fmla="*/ 104 h 104"/>
                <a:gd name="T24" fmla="*/ 76 w 92"/>
                <a:gd name="T25" fmla="*/ 104 h 104"/>
                <a:gd name="T26" fmla="*/ 76 w 92"/>
                <a:gd name="T27" fmla="*/ 4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" h="104">
                  <a:moveTo>
                    <a:pt x="76" y="40"/>
                  </a:moveTo>
                  <a:cubicBezTo>
                    <a:pt x="76" y="23"/>
                    <a:pt x="63" y="14"/>
                    <a:pt x="47" y="14"/>
                  </a:cubicBezTo>
                  <a:cubicBezTo>
                    <a:pt x="35" y="14"/>
                    <a:pt x="17" y="23"/>
                    <a:pt x="16" y="38"/>
                  </a:cubicBezTo>
                  <a:cubicBezTo>
                    <a:pt x="16" y="104"/>
                    <a:pt x="16" y="104"/>
                    <a:pt x="16" y="104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8" y="19"/>
                    <a:pt x="18" y="19"/>
                    <a:pt x="18" y="19"/>
                  </a:cubicBezTo>
                  <a:cubicBezTo>
                    <a:pt x="24" y="5"/>
                    <a:pt x="39" y="0"/>
                    <a:pt x="52" y="0"/>
                  </a:cubicBezTo>
                  <a:cubicBezTo>
                    <a:pt x="75" y="0"/>
                    <a:pt x="92" y="11"/>
                    <a:pt x="92" y="38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76" y="104"/>
                    <a:pt x="76" y="104"/>
                    <a:pt x="76" y="104"/>
                  </a:cubicBezTo>
                  <a:lnTo>
                    <a:pt x="76" y="40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2">
              <a:extLst>
                <a:ext uri="{FF2B5EF4-FFF2-40B4-BE49-F238E27FC236}">
                  <a16:creationId xmlns:a16="http://schemas.microsoft.com/office/drawing/2014/main" id="{B0DC14E8-50D7-44C0-B6F5-A634BF09A43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516" y="2016"/>
              <a:ext cx="21" cy="193"/>
            </a:xfrm>
            <a:custGeom>
              <a:avLst/>
              <a:gdLst>
                <a:gd name="T0" fmla="*/ 0 w 21"/>
                <a:gd name="T1" fmla="*/ 27 h 193"/>
                <a:gd name="T2" fmla="*/ 0 w 21"/>
                <a:gd name="T3" fmla="*/ 0 h 193"/>
                <a:gd name="T4" fmla="*/ 21 w 21"/>
                <a:gd name="T5" fmla="*/ 0 h 193"/>
                <a:gd name="T6" fmla="*/ 21 w 21"/>
                <a:gd name="T7" fmla="*/ 27 h 193"/>
                <a:gd name="T8" fmla="*/ 0 w 21"/>
                <a:gd name="T9" fmla="*/ 27 h 193"/>
                <a:gd name="T10" fmla="*/ 0 w 21"/>
                <a:gd name="T11" fmla="*/ 193 h 193"/>
                <a:gd name="T12" fmla="*/ 0 w 21"/>
                <a:gd name="T13" fmla="*/ 60 h 193"/>
                <a:gd name="T14" fmla="*/ 21 w 21"/>
                <a:gd name="T15" fmla="*/ 60 h 193"/>
                <a:gd name="T16" fmla="*/ 21 w 21"/>
                <a:gd name="T17" fmla="*/ 193 h 193"/>
                <a:gd name="T18" fmla="*/ 0 w 21"/>
                <a:gd name="T19" fmla="*/ 193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" h="193">
                  <a:moveTo>
                    <a:pt x="0" y="27"/>
                  </a:moveTo>
                  <a:lnTo>
                    <a:pt x="0" y="0"/>
                  </a:lnTo>
                  <a:lnTo>
                    <a:pt x="21" y="0"/>
                  </a:lnTo>
                  <a:lnTo>
                    <a:pt x="21" y="27"/>
                  </a:lnTo>
                  <a:lnTo>
                    <a:pt x="0" y="27"/>
                  </a:lnTo>
                  <a:close/>
                  <a:moveTo>
                    <a:pt x="0" y="193"/>
                  </a:moveTo>
                  <a:lnTo>
                    <a:pt x="0" y="60"/>
                  </a:lnTo>
                  <a:lnTo>
                    <a:pt x="21" y="60"/>
                  </a:lnTo>
                  <a:lnTo>
                    <a:pt x="21" y="193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53">
              <a:extLst>
                <a:ext uri="{FF2B5EF4-FFF2-40B4-BE49-F238E27FC236}">
                  <a16:creationId xmlns:a16="http://schemas.microsoft.com/office/drawing/2014/main" id="{7E3FFCC7-F3CD-44A9-B013-6601BF4C99F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565" y="2073"/>
              <a:ext cx="114" cy="140"/>
            </a:xfrm>
            <a:custGeom>
              <a:avLst/>
              <a:gdLst>
                <a:gd name="T0" fmla="*/ 72 w 88"/>
                <a:gd name="T1" fmla="*/ 93 h 108"/>
                <a:gd name="T2" fmla="*/ 69 w 88"/>
                <a:gd name="T3" fmla="*/ 93 h 108"/>
                <a:gd name="T4" fmla="*/ 36 w 88"/>
                <a:gd name="T5" fmla="*/ 108 h 108"/>
                <a:gd name="T6" fmla="*/ 0 w 88"/>
                <a:gd name="T7" fmla="*/ 77 h 108"/>
                <a:gd name="T8" fmla="*/ 40 w 88"/>
                <a:gd name="T9" fmla="*/ 42 h 108"/>
                <a:gd name="T10" fmla="*/ 70 w 88"/>
                <a:gd name="T11" fmla="*/ 37 h 108"/>
                <a:gd name="T12" fmla="*/ 71 w 88"/>
                <a:gd name="T13" fmla="*/ 34 h 108"/>
                <a:gd name="T14" fmla="*/ 44 w 88"/>
                <a:gd name="T15" fmla="*/ 15 h 108"/>
                <a:gd name="T16" fmla="*/ 11 w 88"/>
                <a:gd name="T17" fmla="*/ 28 h 108"/>
                <a:gd name="T18" fmla="*/ 8 w 88"/>
                <a:gd name="T19" fmla="*/ 28 h 108"/>
                <a:gd name="T20" fmla="*/ 8 w 88"/>
                <a:gd name="T21" fmla="*/ 14 h 108"/>
                <a:gd name="T22" fmla="*/ 45 w 88"/>
                <a:gd name="T23" fmla="*/ 0 h 108"/>
                <a:gd name="T24" fmla="*/ 88 w 88"/>
                <a:gd name="T25" fmla="*/ 41 h 108"/>
                <a:gd name="T26" fmla="*/ 88 w 88"/>
                <a:gd name="T27" fmla="*/ 105 h 108"/>
                <a:gd name="T28" fmla="*/ 72 w 88"/>
                <a:gd name="T29" fmla="*/ 105 h 108"/>
                <a:gd name="T30" fmla="*/ 72 w 88"/>
                <a:gd name="T31" fmla="*/ 93 h 108"/>
                <a:gd name="T32" fmla="*/ 72 w 88"/>
                <a:gd name="T33" fmla="*/ 73 h 108"/>
                <a:gd name="T34" fmla="*/ 72 w 88"/>
                <a:gd name="T35" fmla="*/ 51 h 108"/>
                <a:gd name="T36" fmla="*/ 46 w 88"/>
                <a:gd name="T37" fmla="*/ 56 h 108"/>
                <a:gd name="T38" fmla="*/ 17 w 88"/>
                <a:gd name="T39" fmla="*/ 77 h 108"/>
                <a:gd name="T40" fmla="*/ 42 w 88"/>
                <a:gd name="T41" fmla="*/ 94 h 108"/>
                <a:gd name="T42" fmla="*/ 72 w 88"/>
                <a:gd name="T43" fmla="*/ 7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8" h="108">
                  <a:moveTo>
                    <a:pt x="72" y="93"/>
                  </a:moveTo>
                  <a:cubicBezTo>
                    <a:pt x="69" y="93"/>
                    <a:pt x="69" y="93"/>
                    <a:pt x="69" y="93"/>
                  </a:cubicBezTo>
                  <a:cubicBezTo>
                    <a:pt x="61" y="103"/>
                    <a:pt x="50" y="108"/>
                    <a:pt x="36" y="108"/>
                  </a:cubicBezTo>
                  <a:cubicBezTo>
                    <a:pt x="15" y="108"/>
                    <a:pt x="0" y="95"/>
                    <a:pt x="0" y="77"/>
                  </a:cubicBezTo>
                  <a:cubicBezTo>
                    <a:pt x="0" y="56"/>
                    <a:pt x="16" y="48"/>
                    <a:pt x="40" y="42"/>
                  </a:cubicBezTo>
                  <a:cubicBezTo>
                    <a:pt x="47" y="40"/>
                    <a:pt x="63" y="38"/>
                    <a:pt x="70" y="37"/>
                  </a:cubicBezTo>
                  <a:cubicBezTo>
                    <a:pt x="71" y="34"/>
                    <a:pt x="71" y="34"/>
                    <a:pt x="71" y="34"/>
                  </a:cubicBezTo>
                  <a:cubicBezTo>
                    <a:pt x="68" y="23"/>
                    <a:pt x="58" y="15"/>
                    <a:pt x="44" y="15"/>
                  </a:cubicBezTo>
                  <a:cubicBezTo>
                    <a:pt x="29" y="15"/>
                    <a:pt x="20" y="19"/>
                    <a:pt x="11" y="28"/>
                  </a:cubicBezTo>
                  <a:cubicBezTo>
                    <a:pt x="8" y="28"/>
                    <a:pt x="8" y="28"/>
                    <a:pt x="8" y="28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17" y="6"/>
                    <a:pt x="28" y="0"/>
                    <a:pt x="45" y="0"/>
                  </a:cubicBezTo>
                  <a:cubicBezTo>
                    <a:pt x="72" y="0"/>
                    <a:pt x="88" y="16"/>
                    <a:pt x="88" y="41"/>
                  </a:cubicBezTo>
                  <a:cubicBezTo>
                    <a:pt x="88" y="64"/>
                    <a:pt x="88" y="82"/>
                    <a:pt x="88" y="105"/>
                  </a:cubicBezTo>
                  <a:cubicBezTo>
                    <a:pt x="72" y="105"/>
                    <a:pt x="72" y="105"/>
                    <a:pt x="72" y="105"/>
                  </a:cubicBezTo>
                  <a:lnTo>
                    <a:pt x="72" y="93"/>
                  </a:lnTo>
                  <a:close/>
                  <a:moveTo>
                    <a:pt x="72" y="73"/>
                  </a:moveTo>
                  <a:cubicBezTo>
                    <a:pt x="72" y="51"/>
                    <a:pt x="72" y="51"/>
                    <a:pt x="72" y="51"/>
                  </a:cubicBezTo>
                  <a:cubicBezTo>
                    <a:pt x="64" y="53"/>
                    <a:pt x="51" y="55"/>
                    <a:pt x="46" y="56"/>
                  </a:cubicBezTo>
                  <a:cubicBezTo>
                    <a:pt x="25" y="60"/>
                    <a:pt x="17" y="65"/>
                    <a:pt x="17" y="77"/>
                  </a:cubicBezTo>
                  <a:cubicBezTo>
                    <a:pt x="17" y="88"/>
                    <a:pt x="27" y="94"/>
                    <a:pt x="42" y="94"/>
                  </a:cubicBezTo>
                  <a:cubicBezTo>
                    <a:pt x="53" y="94"/>
                    <a:pt x="72" y="87"/>
                    <a:pt x="72" y="73"/>
                  </a:cubicBezTo>
                  <a:close/>
                </a:path>
              </a:pathLst>
            </a:custGeom>
            <a:solidFill>
              <a:srgbClr val="A7A9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4360016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  <a:p>
            <a:pPr lvl="4"/>
            <a:r>
              <a:rPr lang="en-GB" altLang="en-US"/>
              <a:t>Eighth Outline Level</a:t>
            </a:r>
          </a:p>
          <a:p>
            <a:pPr lvl="4"/>
            <a:r>
              <a:rPr lang="en-GB" altLang="en-US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endParaRPr lang="et-EE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fld id="{91A857D3-8977-4B76-8A8E-76EC884CC3A4}" type="slidenum">
              <a:rPr lang="et-EE" altLang="en-US"/>
              <a:pPr/>
              <a:t>‹#›</a:t>
            </a:fld>
            <a:endParaRPr lang="et-E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2" r:id="rId4"/>
    <p:sldLayoutId id="2147483660" r:id="rId5"/>
    <p:sldLayoutId id="2147483663" r:id="rId6"/>
    <p:sldLayoutId id="2147483655" r:id="rId7"/>
    <p:sldLayoutId id="2147483664" r:id="rId8"/>
    <p:sldLayoutId id="2147483665" r:id="rId9"/>
  </p:sldLayoutIdLst>
  <p:txStyles>
    <p:titleStyle>
      <a:lvl1pPr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2pPr>
      <a:lvl3pPr marL="1143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3pPr>
      <a:lvl4pPr marL="1600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4pPr>
      <a:lvl5pPr marL="20574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5pPr>
      <a:lvl6pPr marL="25146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6pPr>
      <a:lvl7pPr marL="29718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7pPr>
      <a:lvl8pPr marL="34290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8pPr>
      <a:lvl9pPr marL="3886200" indent="-228600" algn="l" defTabSz="449263" rtl="0" fontAlgn="base" hangingPunct="0">
        <a:lnSpc>
          <a:spcPct val="8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5700">
          <a:solidFill>
            <a:srgbClr val="000000"/>
          </a:solidFill>
          <a:latin typeface="Roboto Condensed" panose="02000000000000000000" pitchFamily="2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110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10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110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110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110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34" Type="http://schemas.openxmlformats.org/officeDocument/2006/relationships/notesSlide" Target="../notesSlides/notesSlide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image" Target="../media/image4.png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image" Target="../media/image3.svg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image" Target="../media/image2.png"/><Relationship Id="rId8" Type="http://schemas.openxmlformats.org/officeDocument/2006/relationships/tags" Target="../tags/tag8.xml"/><Relationship Id="rId3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8" y="2052117"/>
            <a:ext cx="8568952" cy="2304256"/>
          </a:xfrm>
        </p:spPr>
        <p:txBody>
          <a:bodyPr/>
          <a:lstStyle/>
          <a:p>
            <a:r>
              <a:rPr lang="et-EE" sz="4800" dirty="0"/>
              <a:t>Euroopa taasterahastu (RRF) digiinvesteeringute meede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321" y="4428381"/>
            <a:ext cx="7200000" cy="1728000"/>
          </a:xfrm>
        </p:spPr>
        <p:txBody>
          <a:bodyPr/>
          <a:lstStyle/>
          <a:p>
            <a:r>
              <a:rPr lang="et-EE" altLang="en-US" b="1" dirty="0">
                <a:solidFill>
                  <a:srgbClr val="FFFFFF"/>
                </a:solidFill>
              </a:rPr>
              <a:t>Annely Tank</a:t>
            </a:r>
          </a:p>
          <a:p>
            <a:r>
              <a:rPr lang="et-EE" altLang="en-US" b="1" dirty="0">
                <a:solidFill>
                  <a:srgbClr val="FFFFFF"/>
                </a:solidFill>
              </a:rPr>
              <a:t>Tööstusvaldkonna nõunik (RRF ja töötajate järelkasv)</a:t>
            </a:r>
          </a:p>
          <a:p>
            <a:endParaRPr lang="et-EE" altLang="en-US" sz="2000" dirty="0">
              <a:solidFill>
                <a:srgbClr val="FFFFFF"/>
              </a:solidFill>
            </a:endParaRPr>
          </a:p>
          <a:p>
            <a:r>
              <a:rPr lang="et-EE" altLang="en-US" sz="2000" dirty="0">
                <a:solidFill>
                  <a:srgbClr val="FFFFFF"/>
                </a:solidFill>
              </a:rPr>
              <a:t>…..2022</a:t>
            </a:r>
          </a:p>
        </p:txBody>
      </p:sp>
    </p:spTree>
    <p:extLst>
      <p:ext uri="{BB962C8B-B14F-4D97-AF65-F5344CB8AC3E}">
        <p14:creationId xmlns:p14="http://schemas.microsoft.com/office/powerpoint/2010/main" val="113602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BDA01F-5215-4610-B452-502881F2D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4400" dirty="0"/>
              <a:t>Eesti töötlev tööstus</a:t>
            </a:r>
            <a:endParaRPr lang="en-US" sz="4400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E81341B-BF48-4EB6-BC59-B4B298DE1C9A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587288" y="2377550"/>
            <a:ext cx="1733114" cy="2112027"/>
            <a:chOff x="2568905" y="1964475"/>
            <a:chExt cx="2347913" cy="2861238"/>
          </a:xfrm>
        </p:grpSpPr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B495843A-1A48-4EA6-A1AB-C95A30959E5B}"/>
                </a:ext>
              </a:extLst>
            </p:cNvPr>
            <p:cNvPicPr>
              <a:picLocks noChangeAspect="1"/>
            </p:cNvPicPr>
            <p:nvPr>
              <p:custDataLst>
                <p:tags r:id="rId30"/>
              </p:custDataLst>
            </p:nvPr>
          </p:nvPicPr>
          <p:blipFill>
            <a:blip r:embed="rId3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tretch>
              <a:fillRect/>
            </a:stretch>
          </p:blipFill>
          <p:spPr>
            <a:xfrm>
              <a:off x="3047994" y="1964475"/>
              <a:ext cx="918618" cy="918618"/>
            </a:xfrm>
            <a:prstGeom prst="rect">
              <a:avLst/>
            </a:prstGeom>
          </p:spPr>
        </p:pic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F26A3B4-A8B6-4721-9E4E-5F134F10FD4E}"/>
                </a:ext>
              </a:extLst>
            </p:cNvPr>
            <p:cNvSpPr txBox="1"/>
            <p:nvPr>
              <p:custDataLst>
                <p:tags r:id="rId31"/>
              </p:custDataLst>
            </p:nvPr>
          </p:nvSpPr>
          <p:spPr>
            <a:xfrm>
              <a:off x="3047994" y="2232897"/>
              <a:ext cx="918618" cy="38177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n-GB" sz="1772" dirty="0">
                <a:solidFill>
                  <a:schemeClr val="accent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3273E2E-6653-4618-B840-7953B370096D}"/>
                </a:ext>
              </a:extLst>
            </p:cNvPr>
            <p:cNvSpPr txBox="1"/>
            <p:nvPr>
              <p:custDataLst>
                <p:tags r:id="rId32"/>
              </p:custDataLst>
            </p:nvPr>
          </p:nvSpPr>
          <p:spPr>
            <a:xfrm>
              <a:off x="2568905" y="4300523"/>
              <a:ext cx="2347913" cy="52519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t-EE" sz="1181" dirty="0">
                <a:solidFill>
                  <a:schemeClr val="bg1"/>
                </a:solidFill>
              </a:endParaRPr>
            </a:p>
            <a:p>
              <a:pPr algn="ctr"/>
              <a:r>
                <a:rPr lang="et-EE" sz="1181" dirty="0">
                  <a:solidFill>
                    <a:schemeClr val="bg1"/>
                  </a:solidFill>
                </a:rPr>
                <a:t>72% Eesti ekspordikäibest</a:t>
              </a:r>
              <a:endParaRPr lang="en-GB" sz="1033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A9F3B36-8752-4E11-A60D-0476C1C7C9FC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4703949" y="2385520"/>
            <a:ext cx="1733114" cy="2099193"/>
            <a:chOff x="2308589" y="1964475"/>
            <a:chExt cx="2347913" cy="2843854"/>
          </a:xfrm>
        </p:grpSpPr>
        <p:pic>
          <p:nvPicPr>
            <p:cNvPr id="43" name="Graphic 42">
              <a:extLst>
                <a:ext uri="{FF2B5EF4-FFF2-40B4-BE49-F238E27FC236}">
                  <a16:creationId xmlns:a16="http://schemas.microsoft.com/office/drawing/2014/main" id="{AEDB3E2E-4345-4B98-86EA-547C683CBAED}"/>
                </a:ext>
              </a:extLst>
            </p:cNvPr>
            <p:cNvPicPr>
              <a:picLocks noChangeAspect="1"/>
            </p:cNvPicPr>
            <p:nvPr>
              <p:custDataLst>
                <p:tags r:id="rId27"/>
              </p:custDataLst>
            </p:nvPr>
          </p:nvPicPr>
          <p:blipFill>
            <a:blip r:embed="rId3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tretch>
              <a:fillRect/>
            </a:stretch>
          </p:blipFill>
          <p:spPr>
            <a:xfrm>
              <a:off x="3047994" y="1964475"/>
              <a:ext cx="918618" cy="918618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E99E5B06-7679-4E09-92AC-3E911E6DD808}"/>
                </a:ext>
              </a:extLst>
            </p:cNvPr>
            <p:cNvSpPr txBox="1"/>
            <p:nvPr>
              <p:custDataLst>
                <p:tags r:id="rId28"/>
              </p:custDataLst>
            </p:nvPr>
          </p:nvSpPr>
          <p:spPr>
            <a:xfrm>
              <a:off x="3047994" y="2232897"/>
              <a:ext cx="918618" cy="38177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n-GB" sz="1772" dirty="0">
                <a:solidFill>
                  <a:schemeClr val="accent1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17B4111-BE4F-46F6-8E95-2C25C59CFAF1}"/>
                </a:ext>
              </a:extLst>
            </p:cNvPr>
            <p:cNvSpPr txBox="1"/>
            <p:nvPr>
              <p:custDataLst>
                <p:tags r:id="rId29"/>
              </p:custDataLst>
            </p:nvPr>
          </p:nvSpPr>
          <p:spPr>
            <a:xfrm>
              <a:off x="2308589" y="4283138"/>
              <a:ext cx="2347913" cy="52519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t-EE" sz="1181" dirty="0">
                <a:solidFill>
                  <a:schemeClr val="bg1"/>
                </a:solidFill>
              </a:endParaRPr>
            </a:p>
            <a:p>
              <a:pPr algn="ctr"/>
              <a:r>
                <a:rPr lang="et-EE" sz="1181" dirty="0">
                  <a:solidFill>
                    <a:schemeClr val="bg1"/>
                  </a:solidFill>
                </a:rPr>
                <a:t>15% Eesti </a:t>
              </a:r>
              <a:r>
                <a:rPr lang="et-EE" sz="1181" dirty="0" err="1">
                  <a:solidFill>
                    <a:schemeClr val="bg1"/>
                  </a:solidFill>
                </a:rPr>
                <a:t>SKPst</a:t>
              </a:r>
              <a:endParaRPr lang="et-EE" sz="118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4D0EE98-8A2C-4605-B71B-8964BBA4A304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6662544" y="2385522"/>
            <a:ext cx="2013689" cy="2281645"/>
            <a:chOff x="2075311" y="1964475"/>
            <a:chExt cx="2728018" cy="3091026"/>
          </a:xfrm>
        </p:grpSpPr>
        <p:pic>
          <p:nvPicPr>
            <p:cNvPr id="47" name="Graphic 46">
              <a:extLst>
                <a:ext uri="{FF2B5EF4-FFF2-40B4-BE49-F238E27FC236}">
                  <a16:creationId xmlns:a16="http://schemas.microsoft.com/office/drawing/2014/main" id="{2771622B-F11D-46C4-970B-42C2F7F42432}"/>
                </a:ext>
              </a:extLst>
            </p:cNvPr>
            <p:cNvPicPr>
              <a:picLocks noChangeAspect="1"/>
            </p:cNvPicPr>
            <p:nvPr>
              <p:custDataLst>
                <p:tags r:id="rId24"/>
              </p:custDataLst>
            </p:nvPr>
          </p:nvPicPr>
          <p:blipFill>
            <a:blip r:embed="rId3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tretch>
              <a:fillRect/>
            </a:stretch>
          </p:blipFill>
          <p:spPr>
            <a:xfrm>
              <a:off x="3047994" y="1964475"/>
              <a:ext cx="918618" cy="918618"/>
            </a:xfrm>
            <a:prstGeom prst="rect">
              <a:avLst/>
            </a:prstGeom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F5E6703-4A61-4848-A2CF-1CCCE99BB138}"/>
                </a:ext>
              </a:extLst>
            </p:cNvPr>
            <p:cNvSpPr txBox="1"/>
            <p:nvPr>
              <p:custDataLst>
                <p:tags r:id="rId25"/>
              </p:custDataLst>
            </p:nvPr>
          </p:nvSpPr>
          <p:spPr>
            <a:xfrm>
              <a:off x="3047994" y="2232897"/>
              <a:ext cx="918618" cy="38177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n-GB" sz="1772" dirty="0">
                <a:solidFill>
                  <a:schemeClr val="accent1"/>
                </a:solidFill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705A3DF-A47B-403A-9363-3DCBC382432D}"/>
                </a:ext>
              </a:extLst>
            </p:cNvPr>
            <p:cNvSpPr txBox="1"/>
            <p:nvPr>
              <p:custDataLst>
                <p:tags r:id="rId26"/>
              </p:custDataLst>
            </p:nvPr>
          </p:nvSpPr>
          <p:spPr>
            <a:xfrm>
              <a:off x="2075311" y="4291342"/>
              <a:ext cx="2728018" cy="764159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t-EE" sz="1181" dirty="0">
                <a:solidFill>
                  <a:schemeClr val="bg1"/>
                </a:solidFill>
              </a:endParaRPr>
            </a:p>
            <a:p>
              <a:pPr algn="ctr"/>
              <a:r>
                <a:rPr lang="et-EE" sz="1181" dirty="0">
                  <a:solidFill>
                    <a:schemeClr val="bg1"/>
                  </a:solidFill>
                </a:rPr>
                <a:t>u 7900 ettevõtet</a:t>
              </a:r>
            </a:p>
            <a:p>
              <a:pPr algn="ctr"/>
              <a:endParaRPr lang="en-GB" sz="1033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07D4CC1-A98B-4958-8AA3-ED6A13342C2E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4722224" y="4004769"/>
            <a:ext cx="1733114" cy="970531"/>
            <a:chOff x="2333347" y="1964475"/>
            <a:chExt cx="2347913" cy="1314813"/>
          </a:xfrm>
        </p:grpSpPr>
        <p:pic>
          <p:nvPicPr>
            <p:cNvPr id="51" name="Graphic 50">
              <a:extLst>
                <a:ext uri="{FF2B5EF4-FFF2-40B4-BE49-F238E27FC236}">
                  <a16:creationId xmlns:a16="http://schemas.microsoft.com/office/drawing/2014/main" id="{F9696646-3EF6-4EB4-8169-3C3D04380EAD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>
            <a:blip r:embed="rId3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tretch>
              <a:fillRect/>
            </a:stretch>
          </p:blipFill>
          <p:spPr>
            <a:xfrm>
              <a:off x="3047994" y="1964475"/>
              <a:ext cx="918618" cy="918618"/>
            </a:xfrm>
            <a:prstGeom prst="rect">
              <a:avLst/>
            </a:prstGeom>
          </p:spPr>
        </p:pic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85341B7-45A7-4BF3-B8F2-C2A2A0C88BD3}"/>
                </a:ext>
              </a:extLst>
            </p:cNvPr>
            <p:cNvSpPr txBox="1"/>
            <p:nvPr>
              <p:custDataLst>
                <p:tags r:id="rId22"/>
              </p:custDataLst>
            </p:nvPr>
          </p:nvSpPr>
          <p:spPr>
            <a:xfrm>
              <a:off x="3047994" y="2232897"/>
              <a:ext cx="918618" cy="38177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n-GB" sz="1772" dirty="0">
                <a:solidFill>
                  <a:schemeClr val="accent1"/>
                </a:solidFill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EDFD1446-B37E-42E9-BAEA-F537E14BD959}"/>
                </a:ext>
              </a:extLst>
            </p:cNvPr>
            <p:cNvSpPr txBox="1"/>
            <p:nvPr>
              <p:custDataLst>
                <p:tags r:id="rId23"/>
              </p:custDataLst>
            </p:nvPr>
          </p:nvSpPr>
          <p:spPr>
            <a:xfrm>
              <a:off x="2333347" y="3056651"/>
              <a:ext cx="2347913" cy="222637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n-GB" sz="1033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D82E1323-5B13-4962-879C-A14EF8DE3686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198025" y="4004770"/>
            <a:ext cx="2330872" cy="993999"/>
            <a:chOff x="2008649" y="1964475"/>
            <a:chExt cx="3157717" cy="1346606"/>
          </a:xfrm>
        </p:grpSpPr>
        <p:pic>
          <p:nvPicPr>
            <p:cNvPr id="55" name="Graphic 54">
              <a:extLst>
                <a:ext uri="{FF2B5EF4-FFF2-40B4-BE49-F238E27FC236}">
                  <a16:creationId xmlns:a16="http://schemas.microsoft.com/office/drawing/2014/main" id="{E7D149B6-CEEF-48E8-93CC-18C2A12BAB11}"/>
                </a:ext>
              </a:extLst>
            </p:cNvPr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r:embed="rId3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tretch>
              <a:fillRect/>
            </a:stretch>
          </p:blipFill>
          <p:spPr>
            <a:xfrm>
              <a:off x="3047994" y="1964475"/>
              <a:ext cx="918618" cy="918618"/>
            </a:xfrm>
            <a:prstGeom prst="rect">
              <a:avLst/>
            </a:prstGeom>
          </p:spPr>
        </p:pic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4A0B338-ED42-458A-8F7C-630EBFCFBB99}"/>
                </a:ext>
              </a:extLst>
            </p:cNvPr>
            <p:cNvSpPr txBox="1"/>
            <p:nvPr>
              <p:custDataLst>
                <p:tags r:id="rId19"/>
              </p:custDataLst>
            </p:nvPr>
          </p:nvSpPr>
          <p:spPr>
            <a:xfrm>
              <a:off x="2178370" y="2232897"/>
              <a:ext cx="2987996" cy="49712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n-GB" sz="1772" dirty="0">
                <a:solidFill>
                  <a:schemeClr val="accent1"/>
                </a:solidFill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ABBA4F1A-E4EC-4C34-BB30-F6E6551E02EC}"/>
                </a:ext>
              </a:extLst>
            </p:cNvPr>
            <p:cNvSpPr txBox="1"/>
            <p:nvPr>
              <p:custDataLst>
                <p:tags r:id="rId20"/>
              </p:custDataLst>
            </p:nvPr>
          </p:nvSpPr>
          <p:spPr>
            <a:xfrm>
              <a:off x="2008649" y="3056651"/>
              <a:ext cx="3012141" cy="25443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US"/>
              </a:defPPr>
            </a:lstStyle>
            <a:p>
              <a:pPr algn="ctr"/>
              <a:r>
                <a:rPr lang="en-US" sz="1181" dirty="0">
                  <a:solidFill>
                    <a:schemeClr val="accent1"/>
                  </a:solidFill>
                </a:rPr>
                <a:t> </a:t>
              </a:r>
              <a:endParaRPr lang="en-GB" sz="118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54F874E2-74D0-4C43-A2B4-4DD057B914EB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2528897" y="4004769"/>
            <a:ext cx="1858191" cy="970531"/>
            <a:chOff x="2248623" y="1964475"/>
            <a:chExt cx="2517359" cy="1314813"/>
          </a:xfrm>
        </p:grpSpPr>
        <p:pic>
          <p:nvPicPr>
            <p:cNvPr id="59" name="Graphic 58">
              <a:extLst>
                <a:ext uri="{FF2B5EF4-FFF2-40B4-BE49-F238E27FC236}">
                  <a16:creationId xmlns:a16="http://schemas.microsoft.com/office/drawing/2014/main" id="{98FEAC26-506B-4027-B8C5-9CCFE36B7D00}"/>
                </a:ext>
              </a:extLst>
            </p:cNvPr>
            <p:cNvPicPr>
              <a:picLocks noChangeAspect="1"/>
            </p:cNvPicPr>
            <p:nvPr>
              <p:custDataLst>
                <p:tags r:id="rId15"/>
              </p:custDataLst>
            </p:nvPr>
          </p:nvPicPr>
          <p:blipFill>
            <a:blip r:embed="rId3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tretch>
              <a:fillRect/>
            </a:stretch>
          </p:blipFill>
          <p:spPr>
            <a:xfrm>
              <a:off x="3047994" y="1964475"/>
              <a:ext cx="918618" cy="918618"/>
            </a:xfrm>
            <a:prstGeom prst="rect">
              <a:avLst/>
            </a:prstGeom>
          </p:spPr>
        </p:pic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20EACD37-DCCF-4331-969F-C2B9C88AED91}"/>
                </a:ext>
              </a:extLst>
            </p:cNvPr>
            <p:cNvSpPr txBox="1"/>
            <p:nvPr>
              <p:custDataLst>
                <p:tags r:id="rId16"/>
              </p:custDataLst>
            </p:nvPr>
          </p:nvSpPr>
          <p:spPr>
            <a:xfrm>
              <a:off x="3047993" y="2232897"/>
              <a:ext cx="918618" cy="38177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n-GB" sz="1772" dirty="0">
                <a:solidFill>
                  <a:schemeClr val="accent1"/>
                </a:solidFill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19D6A038-9EAA-4576-9F80-7A6B669C260D}"/>
                </a:ext>
              </a:extLst>
            </p:cNvPr>
            <p:cNvSpPr txBox="1"/>
            <p:nvPr>
              <p:custDataLst>
                <p:tags r:id="rId17"/>
              </p:custDataLst>
            </p:nvPr>
          </p:nvSpPr>
          <p:spPr>
            <a:xfrm>
              <a:off x="2248623" y="3056651"/>
              <a:ext cx="2517359" cy="222637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n-US" sz="1033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C833147B-CBC9-4C84-BA87-6A1300B31478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6756211" y="4024100"/>
            <a:ext cx="2013689" cy="970531"/>
            <a:chOff x="2163899" y="1964475"/>
            <a:chExt cx="2728018" cy="1314814"/>
          </a:xfrm>
        </p:grpSpPr>
        <p:pic>
          <p:nvPicPr>
            <p:cNvPr id="63" name="Graphic 62">
              <a:extLst>
                <a:ext uri="{FF2B5EF4-FFF2-40B4-BE49-F238E27FC236}">
                  <a16:creationId xmlns:a16="http://schemas.microsoft.com/office/drawing/2014/main" id="{BD677ACE-2BED-411F-89E2-9F8E87A47635}"/>
                </a:ext>
              </a:extLst>
            </p:cNvPr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r:embed="rId3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tretch>
              <a:fillRect/>
            </a:stretch>
          </p:blipFill>
          <p:spPr>
            <a:xfrm>
              <a:off x="3047994" y="1964475"/>
              <a:ext cx="918618" cy="918618"/>
            </a:xfrm>
            <a:prstGeom prst="rect">
              <a:avLst/>
            </a:prstGeom>
          </p:spPr>
        </p:pic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2B04A1FE-3F07-4560-A8F1-139D4A2B27FC}"/>
                </a:ext>
              </a:extLst>
            </p:cNvPr>
            <p:cNvSpPr txBox="1"/>
            <p:nvPr>
              <p:custDataLst>
                <p:tags r:id="rId13"/>
              </p:custDataLst>
            </p:nvPr>
          </p:nvSpPr>
          <p:spPr>
            <a:xfrm>
              <a:off x="3047995" y="2232898"/>
              <a:ext cx="918618" cy="38177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n-GB" sz="1772" dirty="0">
                <a:solidFill>
                  <a:schemeClr val="tx2"/>
                </a:solidFill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FC012A05-6FE7-4153-823B-2262F6822D92}"/>
                </a:ext>
              </a:extLst>
            </p:cNvPr>
            <p:cNvSpPr txBox="1"/>
            <p:nvPr>
              <p:custDataLst>
                <p:tags r:id="rId14"/>
              </p:custDataLst>
            </p:nvPr>
          </p:nvSpPr>
          <p:spPr>
            <a:xfrm>
              <a:off x="2163899" y="3056652"/>
              <a:ext cx="2728018" cy="222637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n-GB" sz="1033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7ABA7027-61A0-48A6-B461-2D545E0D1DD5}"/>
              </a:ext>
            </a:extLst>
          </p:cNvPr>
          <p:cNvGrpSpPr/>
          <p:nvPr>
            <p:custDataLst>
              <p:tags r:id="rId8"/>
            </p:custDataLst>
          </p:nvPr>
        </p:nvGrpSpPr>
        <p:grpSpPr>
          <a:xfrm>
            <a:off x="2698333" y="2385521"/>
            <a:ext cx="1733114" cy="2110075"/>
            <a:chOff x="2478166" y="1964475"/>
            <a:chExt cx="2347913" cy="2858593"/>
          </a:xfrm>
        </p:grpSpPr>
        <p:pic>
          <p:nvPicPr>
            <p:cNvPr id="67" name="Graphic 66">
              <a:extLst>
                <a:ext uri="{FF2B5EF4-FFF2-40B4-BE49-F238E27FC236}">
                  <a16:creationId xmlns:a16="http://schemas.microsoft.com/office/drawing/2014/main" id="{DD96F22D-1E27-4ECE-B8A2-F5CF45CF04BD}"/>
                </a:ext>
              </a:extLst>
            </p:cNvPr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3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6"/>
                </a:ext>
              </a:extLst>
            </a:blip>
            <a:stretch>
              <a:fillRect/>
            </a:stretch>
          </p:blipFill>
          <p:spPr>
            <a:xfrm>
              <a:off x="3047994" y="1964475"/>
              <a:ext cx="918618" cy="918618"/>
            </a:xfrm>
            <a:prstGeom prst="rect">
              <a:avLst/>
            </a:prstGeom>
          </p:spPr>
        </p:pic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7402B25E-5CBE-47D9-85FB-AC92A01D9A3C}"/>
                </a:ext>
              </a:extLst>
            </p:cNvPr>
            <p:cNvSpPr txBox="1"/>
            <p:nvPr>
              <p:custDataLst>
                <p:tags r:id="rId10"/>
              </p:custDataLst>
            </p:nvPr>
          </p:nvSpPr>
          <p:spPr>
            <a:xfrm>
              <a:off x="3047994" y="2232897"/>
              <a:ext cx="918618" cy="38177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n-GB" sz="1772" dirty="0">
                <a:solidFill>
                  <a:schemeClr val="accent1"/>
                </a:solidFill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B1CC5598-415A-4C9C-AE1B-62EE52EDAF82}"/>
                </a:ext>
              </a:extLst>
            </p:cNvPr>
            <p:cNvSpPr txBox="1"/>
            <p:nvPr>
              <p:custDataLst>
                <p:tags r:id="rId11"/>
              </p:custDataLst>
            </p:nvPr>
          </p:nvSpPr>
          <p:spPr>
            <a:xfrm>
              <a:off x="2478166" y="4297878"/>
              <a:ext cx="2347913" cy="52519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>
              <a:defPPr>
                <a:defRPr lang="en-US"/>
              </a:defPPr>
            </a:lstStyle>
            <a:p>
              <a:pPr algn="ctr"/>
              <a:endParaRPr lang="et-EE" sz="1181" dirty="0">
                <a:solidFill>
                  <a:schemeClr val="bg1"/>
                </a:solidFill>
              </a:endParaRPr>
            </a:p>
            <a:p>
              <a:pPr algn="ctr"/>
              <a:r>
                <a:rPr lang="et-EE" sz="1181" dirty="0">
                  <a:solidFill>
                    <a:schemeClr val="bg1"/>
                  </a:solidFill>
                </a:rPr>
                <a:t>120 000 + u 240 000 töötajat</a:t>
              </a:r>
              <a:endParaRPr lang="en-GB" sz="1033" dirty="0">
                <a:solidFill>
                  <a:schemeClr val="bg1"/>
                </a:solidFill>
              </a:endParaRPr>
            </a:p>
          </p:txBody>
        </p:sp>
      </p:grpSp>
      <p:pic>
        <p:nvPicPr>
          <p:cNvPr id="3" name="Pilt 2">
            <a:extLst>
              <a:ext uri="{FF2B5EF4-FFF2-40B4-BE49-F238E27FC236}">
                <a16:creationId xmlns:a16="http://schemas.microsoft.com/office/drawing/2014/main" id="{C4E768C5-CB98-41FF-9D61-30B13946931B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992" y="3110793"/>
            <a:ext cx="843707" cy="84370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6" name="Pilt 5">
            <a:extLst>
              <a:ext uri="{FF2B5EF4-FFF2-40B4-BE49-F238E27FC236}">
                <a16:creationId xmlns:a16="http://schemas.microsoft.com/office/drawing/2014/main" id="{BD72B965-B937-443B-A26B-A5E33757D7AD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5444" y="3092435"/>
            <a:ext cx="843707" cy="843707"/>
          </a:xfrm>
          <a:prstGeom prst="rect">
            <a:avLst/>
          </a:prstGeom>
        </p:spPr>
      </p:pic>
      <p:pic>
        <p:nvPicPr>
          <p:cNvPr id="70" name="Pilt 69">
            <a:extLst>
              <a:ext uri="{FF2B5EF4-FFF2-40B4-BE49-F238E27FC236}">
                <a16:creationId xmlns:a16="http://schemas.microsoft.com/office/drawing/2014/main" id="{A94BF0A7-5640-4448-9122-AC54103A5E3E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590" y="3080405"/>
            <a:ext cx="843707" cy="843707"/>
          </a:xfrm>
          <a:prstGeom prst="rect">
            <a:avLst/>
          </a:prstGeom>
        </p:spPr>
      </p:pic>
      <p:pic>
        <p:nvPicPr>
          <p:cNvPr id="71" name="Pilt 70">
            <a:extLst>
              <a:ext uri="{FF2B5EF4-FFF2-40B4-BE49-F238E27FC236}">
                <a16:creationId xmlns:a16="http://schemas.microsoft.com/office/drawing/2014/main" id="{F4943A78-6DA5-467D-95E3-E3C4F584AA6D}"/>
              </a:ext>
            </a:extLst>
          </p:cNvPr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042" y="3078685"/>
            <a:ext cx="843707" cy="843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3346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25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5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25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75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7301" y="480333"/>
            <a:ext cx="8280920" cy="432048"/>
          </a:xfrm>
        </p:spPr>
        <p:txBody>
          <a:bodyPr/>
          <a:lstStyle/>
          <a:p>
            <a:r>
              <a:rPr lang="et-EE" sz="3200" dirty="0">
                <a:solidFill>
                  <a:schemeClr val="accent5">
                    <a:lumMod val="75000"/>
                  </a:schemeClr>
                </a:solidFill>
              </a:rPr>
              <a:t>FOOKUSES</a:t>
            </a:r>
            <a:endParaRPr lang="en-US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4F7C9D-B65C-4470-BE77-D6860580768E}"/>
              </a:ext>
            </a:extLst>
          </p:cNvPr>
          <p:cNvSpPr txBox="1"/>
          <p:nvPr/>
        </p:nvSpPr>
        <p:spPr>
          <a:xfrm>
            <a:off x="179289" y="1404045"/>
            <a:ext cx="8496944" cy="3539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t-EE" sz="2400" dirty="0"/>
              <a:t>Digipööre – suurendada kümne aasta vaates oluliselt digitaliseerimise mahtu nii </a:t>
            </a:r>
            <a:r>
              <a:rPr lang="et-EE" sz="2400" dirty="0" err="1"/>
              <a:t>VKEdes</a:t>
            </a:r>
            <a:r>
              <a:rPr lang="et-EE" sz="2400" dirty="0"/>
              <a:t> kui suurettevõtetes; 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t-EE" sz="2400" dirty="0"/>
              <a:t>Rohepööre – luua ja rakendada laialdaselt konkurentsivõimelise kestliku majandamise põhimõtteid;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t-EE" sz="2400" dirty="0"/>
              <a:t>Innovatsioonipööre – süsteemne arendustegevus igas ettevõttes;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t-EE" sz="2400" dirty="0"/>
              <a:t>Tööjõud ja haridus – tipp- ja oskustööjõu </a:t>
            </a:r>
            <a:r>
              <a:rPr lang="et-EE" sz="2400" dirty="0" err="1"/>
              <a:t>saadavus</a:t>
            </a:r>
            <a:r>
              <a:rPr lang="et-EE" sz="2400" dirty="0"/>
              <a:t> üle Eesti; kaasaegase haridussüsteemi vastavus muutunud tööturu vajadustele; </a:t>
            </a:r>
          </a:p>
        </p:txBody>
      </p:sp>
    </p:spTree>
    <p:extLst>
      <p:ext uri="{BB962C8B-B14F-4D97-AF65-F5344CB8AC3E}">
        <p14:creationId xmlns:p14="http://schemas.microsoft.com/office/powerpoint/2010/main" val="2198763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AC1AF5A-EE0E-4907-9647-1B6D734B3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z="3200" dirty="0">
                <a:solidFill>
                  <a:schemeClr val="accent5">
                    <a:lumMod val="75000"/>
                  </a:schemeClr>
                </a:solidFill>
              </a:rPr>
              <a:t>FOOKUSES</a:t>
            </a:r>
            <a:endParaRPr lang="et-EE" sz="3200" dirty="0">
              <a:solidFill>
                <a:schemeClr val="accent5"/>
              </a:solidFill>
            </a:endParaRP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7D4B2A76-B6C1-4441-910B-5A2AFB278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37" y="1476053"/>
            <a:ext cx="7920000" cy="4513263"/>
          </a:xfrm>
        </p:spPr>
        <p:txBody>
          <a:bodyPr/>
          <a:lstStyle/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t-EE" sz="2400" dirty="0"/>
              <a:t>Majanduskeskkond – konkurentsivõimelise ja stabiilse majanduskeskkonna hoidmine (maksuselgus, investeerimiskindlus jm); 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t-EE" sz="2400" dirty="0"/>
              <a:t>Tööstuse nähtavus – ühiskonna tööstusteadlikkuse kasvatamine; tööstuse kaasamine Eesti majanduse arengut puudutavas poliitikaloomes ja otsuste langetamisel;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t-EE" sz="2400" dirty="0"/>
              <a:t>Regionaalne ettevõtlus – on piisava tähelepanu all ning selle arengut toetatakse süsteemselt. 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et-EE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et-EE" sz="2400" dirty="0">
                <a:ea typeface="Calibri" panose="020F0502020204030204" pitchFamily="34" charset="0"/>
                <a:cs typeface="Times New Roman" panose="02020603050405020304" pitchFamily="18" charset="0"/>
              </a:rPr>
              <a:t>Tööstuspoliitika 2035</a:t>
            </a:r>
            <a:endParaRPr lang="et-EE" sz="24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880991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9664" y="549972"/>
            <a:ext cx="8280920" cy="432048"/>
          </a:xfrm>
        </p:spPr>
        <p:txBody>
          <a:bodyPr/>
          <a:lstStyle/>
          <a:p>
            <a:pPr algn="ctr"/>
            <a:r>
              <a:rPr lang="et-EE" sz="3200" dirty="0">
                <a:solidFill>
                  <a:schemeClr val="accent5">
                    <a:lumMod val="75000"/>
                  </a:schemeClr>
                </a:solidFill>
              </a:rPr>
              <a:t>EUROOPA TAASTERAHASTU (RRF)</a:t>
            </a:r>
            <a:endParaRPr lang="en-US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4F7C9D-B65C-4470-BE77-D6860580768E}"/>
              </a:ext>
            </a:extLst>
          </p:cNvPr>
          <p:cNvSpPr txBox="1"/>
          <p:nvPr/>
        </p:nvSpPr>
        <p:spPr>
          <a:xfrm>
            <a:off x="0" y="1044005"/>
            <a:ext cx="8820249" cy="1087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t-EE" sz="2000" dirty="0">
              <a:latin typeface="+mn-lt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latin typeface="+mn-lt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5" name="Pilt 4">
            <a:extLst>
              <a:ext uri="{FF2B5EF4-FFF2-40B4-BE49-F238E27FC236}">
                <a16:creationId xmlns:a16="http://schemas.microsoft.com/office/drawing/2014/main" id="{38346FD9-4719-4089-8D14-E2A531CDB1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329" y="1600024"/>
            <a:ext cx="8091883" cy="419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128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9309" y="539949"/>
            <a:ext cx="8280920" cy="432048"/>
          </a:xfrm>
        </p:spPr>
        <p:txBody>
          <a:bodyPr/>
          <a:lstStyle/>
          <a:p>
            <a:pPr algn="ctr"/>
            <a:r>
              <a:rPr lang="et-EE" sz="3200" dirty="0">
                <a:solidFill>
                  <a:schemeClr val="accent5">
                    <a:lumMod val="75000"/>
                  </a:schemeClr>
                </a:solidFill>
              </a:rPr>
              <a:t>DIGIINVESTEERINGUTE MEEDE</a:t>
            </a:r>
            <a:endParaRPr lang="en-US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4F7C9D-B65C-4470-BE77-D6860580768E}"/>
              </a:ext>
            </a:extLst>
          </p:cNvPr>
          <p:cNvSpPr txBox="1"/>
          <p:nvPr/>
        </p:nvSpPr>
        <p:spPr>
          <a:xfrm>
            <a:off x="0" y="1044005"/>
            <a:ext cx="8820249" cy="6504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latin typeface="+mn-lt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latin typeface="+mn-lt"/>
                <a:ea typeface="Calibri" panose="020F0502020204030204" pitchFamily="34" charset="0"/>
              </a:rPr>
              <a:t>Ettevõtete automatiseerimis- ja digitaliseerimistoetus kogumahus 58 mln eurot, millest 50+ mln on mõeldud töötlevale tööstusele, u kuus mln muudele ettevõtlusvaldkondadele.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effectLst/>
              <a:latin typeface="+mn-lt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latin typeface="+mn-lt"/>
                <a:ea typeface="Calibri" panose="020F0502020204030204" pitchFamily="34" charset="0"/>
              </a:rPr>
              <a:t>Avaneb mai lõpust ja taotlemine on jooksev. Taotlemine käib läbi EAS/KredExi taotlussüsteemi.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solidFill>
                  <a:schemeClr val="tx1"/>
                </a:solidFill>
              </a:rPr>
              <a:t>Toetuse summa on kuni 300 000 eurot.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solidFill>
                  <a:schemeClr val="tx1"/>
                </a:solidFill>
              </a:rPr>
              <a:t>Periood on kuni 18 kuud, aga lõppema peab see hiljemalt 31. detsembril 2025. a. Eluviimisel saab olla üks projekt korraga. </a:t>
            </a:r>
          </a:p>
          <a:p>
            <a:pPr algn="just"/>
            <a:endParaRPr lang="et-EE" sz="2000" dirty="0">
              <a:latin typeface="+mn-lt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Toetust antakse automatiseerimiseks vajaliku immateriaalse ja materiaalse vara, digitaalsete tehnoloogiate, robotite ostmiseks, arendamiseks ja juurutamiseks toetuse taotleja tarneahelas, sealhulgas järgmistele tegevustele: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latin typeface="+mn-lt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latin typeface="+mn-lt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latin typeface="+mn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395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9664" y="395933"/>
            <a:ext cx="8280920" cy="432048"/>
          </a:xfrm>
        </p:spPr>
        <p:txBody>
          <a:bodyPr/>
          <a:lstStyle/>
          <a:p>
            <a:pPr algn="ctr"/>
            <a:r>
              <a:rPr lang="et-EE" sz="3200" dirty="0">
                <a:solidFill>
                  <a:schemeClr val="accent5">
                    <a:lumMod val="75000"/>
                  </a:schemeClr>
                </a:solidFill>
              </a:rPr>
              <a:t>RAHASTATAVAD TEGEVUSED </a:t>
            </a:r>
            <a:br>
              <a:rPr lang="et-EE" sz="32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t-EE" sz="2000" dirty="0">
                <a:solidFill>
                  <a:schemeClr val="accent5">
                    <a:lumMod val="75000"/>
                  </a:schemeClr>
                </a:solidFill>
              </a:rPr>
              <a:t>(võib omavahel julgelt kombineerida)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4F7C9D-B65C-4470-BE77-D6860580768E}"/>
              </a:ext>
            </a:extLst>
          </p:cNvPr>
          <p:cNvSpPr txBox="1"/>
          <p:nvPr/>
        </p:nvSpPr>
        <p:spPr>
          <a:xfrm>
            <a:off x="0" y="1044005"/>
            <a:ext cx="8820249" cy="9889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latin typeface="+mn-lt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t-EE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ttevõtja ressursside ja protsesside planeerimine, optimeerimine, haldamine ning protsesside jälgimine ja juhtimise tarkvarade arendamine ja integreerimine (sealhulgas ühendamine klientide ja tarnijatega);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pilvetehnoloogiate kasutuselevõtt;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tööstusliku asjade interneti süsteemide (k.a. ennetava hoolduse süsteemide) väljaarendamine;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andmeanalüüsi (sealhulgas andmete visualiseerimise) ja masinõppe ja -nägemissüsteemide väljaehitamine;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robotsüsteemide (tööstus- ja tarkvararobotite) kasutuselevõtt ja integreerimine tarkvarasüsteemide ja masinõppe ja -nägemissüsteemidega;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virtuaal- ja liitreaalsuse lahenduste integreerimine äriprotsessidesse;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kolmemõõtmelise </a:t>
            </a:r>
            <a:r>
              <a:rPr lang="et-EE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prototüüpimise</a:t>
            </a:r>
            <a:r>
              <a:rPr lang="et-EE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ja kihtlisandustootmise väljaehitamine;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küberturvalisuse</a:t>
            </a:r>
            <a:r>
              <a:rPr lang="et-EE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ja andmekaitse süsteemide kasutuselevõtt ja arendamine;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t-EE" sz="20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koolituse korraldamine oma töötajatele.</a:t>
            </a: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latin typeface="+mn-lt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latin typeface="+mn-lt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et-EE" sz="2000" dirty="0">
              <a:latin typeface="+mn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731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58BBC6C8-FDC1-4505-9F71-7AE8471E0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158" y="1069504"/>
            <a:ext cx="8084909" cy="535442"/>
          </a:xfrm>
        </p:spPr>
        <p:txBody>
          <a:bodyPr/>
          <a:lstStyle/>
          <a:p>
            <a:pPr algn="ctr"/>
            <a:r>
              <a:rPr lang="et-EE" sz="3200" b="1" dirty="0">
                <a:solidFill>
                  <a:schemeClr val="accent5">
                    <a:lumMod val="75000"/>
                  </a:schemeClr>
                </a:solidFill>
              </a:rPr>
              <a:t>TOETUSMÄÄRAD</a:t>
            </a:r>
            <a:endParaRPr lang="et-EE" sz="3200" b="1" dirty="0"/>
          </a:p>
        </p:txBody>
      </p:sp>
      <p:sp>
        <p:nvSpPr>
          <p:cNvPr id="7" name="Teksti kohatäide 6">
            <a:extLst>
              <a:ext uri="{FF2B5EF4-FFF2-40B4-BE49-F238E27FC236}">
                <a16:creationId xmlns:a16="http://schemas.microsoft.com/office/drawing/2014/main" id="{84766263-EB0B-4B9A-B5FD-5E10AF4AC3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6430" y="1433055"/>
            <a:ext cx="7985831" cy="1788400"/>
          </a:xfrm>
        </p:spPr>
        <p:txBody>
          <a:bodyPr wrap="square">
            <a:noAutofit/>
          </a:bodyPr>
          <a:lstStyle/>
          <a:p>
            <a:pPr>
              <a:spcAft>
                <a:spcPts val="886"/>
              </a:spcAft>
            </a:pPr>
            <a:endParaRPr lang="et-EE" sz="1476" dirty="0">
              <a:solidFill>
                <a:schemeClr val="tx1"/>
              </a:solidFill>
            </a:endParaRPr>
          </a:p>
          <a:p>
            <a:pPr>
              <a:spcAft>
                <a:spcPts val="886"/>
              </a:spcAft>
            </a:pPr>
            <a:endParaRPr lang="et-EE" sz="1476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9881132D-9B5C-4695-A34A-3C9DCA39B7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391744"/>
              </p:ext>
            </p:extLst>
          </p:nvPr>
        </p:nvGraphicFramePr>
        <p:xfrm>
          <a:off x="248215" y="1968497"/>
          <a:ext cx="8619105" cy="3972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6668">
                  <a:extLst>
                    <a:ext uri="{9D8B030D-6E8A-4147-A177-3AD203B41FA5}">
                      <a16:colId xmlns:a16="http://schemas.microsoft.com/office/drawing/2014/main" val="1080003540"/>
                    </a:ext>
                  </a:extLst>
                </a:gridCol>
                <a:gridCol w="931482">
                  <a:extLst>
                    <a:ext uri="{9D8B030D-6E8A-4147-A177-3AD203B41FA5}">
                      <a16:colId xmlns:a16="http://schemas.microsoft.com/office/drawing/2014/main" val="1472856911"/>
                    </a:ext>
                  </a:extLst>
                </a:gridCol>
                <a:gridCol w="1042494">
                  <a:extLst>
                    <a:ext uri="{9D8B030D-6E8A-4147-A177-3AD203B41FA5}">
                      <a16:colId xmlns:a16="http://schemas.microsoft.com/office/drawing/2014/main" val="2910549048"/>
                    </a:ext>
                  </a:extLst>
                </a:gridCol>
                <a:gridCol w="1158354">
                  <a:extLst>
                    <a:ext uri="{9D8B030D-6E8A-4147-A177-3AD203B41FA5}">
                      <a16:colId xmlns:a16="http://schemas.microsoft.com/office/drawing/2014/main" val="1831687829"/>
                    </a:ext>
                  </a:extLst>
                </a:gridCol>
                <a:gridCol w="923087">
                  <a:extLst>
                    <a:ext uri="{9D8B030D-6E8A-4147-A177-3AD203B41FA5}">
                      <a16:colId xmlns:a16="http://schemas.microsoft.com/office/drawing/2014/main" val="2394588312"/>
                    </a:ext>
                  </a:extLst>
                </a:gridCol>
                <a:gridCol w="1757020">
                  <a:extLst>
                    <a:ext uri="{9D8B030D-6E8A-4147-A177-3AD203B41FA5}">
                      <a16:colId xmlns:a16="http://schemas.microsoft.com/office/drawing/2014/main" val="3875870974"/>
                    </a:ext>
                  </a:extLst>
                </a:gridCol>
              </a:tblGrid>
              <a:tr h="737724">
                <a:tc>
                  <a:txBody>
                    <a:bodyPr/>
                    <a:lstStyle/>
                    <a:p>
                      <a:endParaRPr lang="et-EE" sz="900" dirty="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r>
                        <a:rPr lang="et-EE" sz="900" dirty="0"/>
                        <a:t>materiaalne vara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r>
                        <a:rPr lang="et-EE" sz="900" dirty="0" err="1"/>
                        <a:t>Iitsentseeritud</a:t>
                      </a:r>
                      <a:r>
                        <a:rPr lang="et-EE" sz="900" dirty="0"/>
                        <a:t> teadmiste ja patentide kulud 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r>
                        <a:rPr lang="et-EE" sz="900" dirty="0"/>
                        <a:t>koolituse läbiviija tasu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r>
                        <a:rPr lang="et-EE" sz="900" dirty="0"/>
                        <a:t>nõustamis-teenuste kulud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r>
                        <a:rPr lang="et-EE" sz="900" dirty="0"/>
                        <a:t>Töötasud ja VÕS alusel töötavate isikute </a:t>
                      </a:r>
                      <a:r>
                        <a:rPr lang="et-EE" sz="900" dirty="0" err="1"/>
                        <a:t>tasud+maksud</a:t>
                      </a:r>
                      <a:r>
                        <a:rPr lang="et-EE" sz="900" dirty="0"/>
                        <a:t> ja maksed</a:t>
                      </a:r>
                    </a:p>
                  </a:txBody>
                  <a:tcPr marL="67497" marR="67497" marT="33748" marB="33748"/>
                </a:tc>
                <a:extLst>
                  <a:ext uri="{0D108BD9-81ED-4DB2-BD59-A6C34878D82A}">
                    <a16:rowId xmlns:a16="http://schemas.microsoft.com/office/drawing/2014/main" val="1365188691"/>
                  </a:ext>
                </a:extLst>
              </a:tr>
              <a:tr h="813489">
                <a:tc>
                  <a:txBody>
                    <a:bodyPr/>
                    <a:lstStyle/>
                    <a:p>
                      <a:r>
                        <a:rPr lang="et-EE" sz="1200" dirty="0"/>
                        <a:t>VTA</a:t>
                      </a:r>
                    </a:p>
                    <a:p>
                      <a:r>
                        <a:rPr lang="et-EE" sz="1200" dirty="0"/>
                        <a:t>toetuse % 50 VE/KE/SE (va. </a:t>
                      </a:r>
                      <a:r>
                        <a:rPr lang="et-EE" sz="1200" dirty="0" err="1"/>
                        <a:t>mat</a:t>
                      </a:r>
                      <a:r>
                        <a:rPr lang="et-EE" sz="1200" dirty="0"/>
                        <a:t> vara)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r>
                        <a:rPr lang="et-EE" sz="1200" dirty="0"/>
                        <a:t>VE   -40%</a:t>
                      </a:r>
                    </a:p>
                    <a:p>
                      <a:r>
                        <a:rPr lang="et-EE" sz="1200" dirty="0"/>
                        <a:t>KE – 30%</a:t>
                      </a:r>
                    </a:p>
                    <a:p>
                      <a:r>
                        <a:rPr lang="et-EE" sz="1200" dirty="0"/>
                        <a:t>SE – 25%</a:t>
                      </a:r>
                      <a:endParaRPr lang="fi-FI" sz="1200" dirty="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500" dirty="0"/>
                        <a:t>X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500" dirty="0"/>
                        <a:t>X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500" dirty="0"/>
                        <a:t>X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500" dirty="0"/>
                        <a:t>X</a:t>
                      </a:r>
                    </a:p>
                  </a:txBody>
                  <a:tcPr marL="67497" marR="67497" marT="33748" marB="33748"/>
                </a:tc>
                <a:extLst>
                  <a:ext uri="{0D108BD9-81ED-4DB2-BD59-A6C34878D82A}">
                    <a16:rowId xmlns:a16="http://schemas.microsoft.com/office/drawing/2014/main" val="3464225284"/>
                  </a:ext>
                </a:extLst>
              </a:tr>
              <a:tr h="527965">
                <a:tc>
                  <a:txBody>
                    <a:bodyPr/>
                    <a:lstStyle/>
                    <a:p>
                      <a:r>
                        <a:rPr lang="et-EE" sz="1200" dirty="0"/>
                        <a:t>GE koolitusabi art 31</a:t>
                      </a:r>
                    </a:p>
                    <a:p>
                      <a:r>
                        <a:rPr lang="et-EE" sz="1200" dirty="0"/>
                        <a:t>toetuse % 50 VE/KE/SE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 dirty="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500" dirty="0"/>
                        <a:t>X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/>
                    </a:p>
                  </a:txBody>
                  <a:tcPr marL="67497" marR="67497" marT="33748" marB="33748"/>
                </a:tc>
                <a:extLst>
                  <a:ext uri="{0D108BD9-81ED-4DB2-BD59-A6C34878D82A}">
                    <a16:rowId xmlns:a16="http://schemas.microsoft.com/office/drawing/2014/main" val="2177611107"/>
                  </a:ext>
                </a:extLst>
              </a:tr>
              <a:tr h="813489">
                <a:tc>
                  <a:txBody>
                    <a:bodyPr/>
                    <a:lstStyle/>
                    <a:p>
                      <a:r>
                        <a:rPr lang="et-EE" sz="1200" dirty="0"/>
                        <a:t>GE regionaalabi art 14</a:t>
                      </a:r>
                    </a:p>
                    <a:p>
                      <a:r>
                        <a:rPr lang="et-EE" sz="1200" dirty="0"/>
                        <a:t>VE - 40%</a:t>
                      </a:r>
                    </a:p>
                    <a:p>
                      <a:r>
                        <a:rPr lang="et-EE" sz="1200" dirty="0"/>
                        <a:t>KE – 30%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500" dirty="0"/>
                        <a:t>X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 dirty="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 dirty="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 dirty="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 dirty="0"/>
                    </a:p>
                  </a:txBody>
                  <a:tcPr marL="67497" marR="67497" marT="33748" marB="33748"/>
                </a:tc>
                <a:extLst>
                  <a:ext uri="{0D108BD9-81ED-4DB2-BD59-A6C34878D82A}">
                    <a16:rowId xmlns:a16="http://schemas.microsoft.com/office/drawing/2014/main" val="4180924831"/>
                  </a:ext>
                </a:extLst>
              </a:tr>
              <a:tr h="527965">
                <a:tc>
                  <a:txBody>
                    <a:bodyPr/>
                    <a:lstStyle/>
                    <a:p>
                      <a:r>
                        <a:rPr lang="et-EE" sz="1200" dirty="0"/>
                        <a:t>GE protsessi- ja org. abi art 29</a:t>
                      </a:r>
                    </a:p>
                    <a:p>
                      <a:r>
                        <a:rPr lang="et-EE" sz="1200" dirty="0"/>
                        <a:t>toetus % 50 VE/KE 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500" dirty="0"/>
                        <a:t>X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 dirty="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 dirty="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500" dirty="0"/>
                        <a:t>X</a:t>
                      </a:r>
                    </a:p>
                  </a:txBody>
                  <a:tcPr marL="67497" marR="67497" marT="33748" marB="33748"/>
                </a:tc>
                <a:extLst>
                  <a:ext uri="{0D108BD9-81ED-4DB2-BD59-A6C34878D82A}">
                    <a16:rowId xmlns:a16="http://schemas.microsoft.com/office/drawing/2014/main" val="1927855485"/>
                  </a:ext>
                </a:extLst>
              </a:tr>
              <a:tr h="551418">
                <a:tc>
                  <a:txBody>
                    <a:bodyPr/>
                    <a:lstStyle/>
                    <a:p>
                      <a:r>
                        <a:rPr lang="et-EE" sz="1200" dirty="0"/>
                        <a:t>GE nõustamisteenus art 18</a:t>
                      </a:r>
                    </a:p>
                    <a:p>
                      <a:r>
                        <a:rPr lang="et-EE" sz="1200" dirty="0"/>
                        <a:t>toetus % 50 VE/KE 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 dirty="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/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500" dirty="0"/>
                        <a:t>X</a:t>
                      </a:r>
                    </a:p>
                  </a:txBody>
                  <a:tcPr marL="67497" marR="67497" marT="33748" marB="33748"/>
                </a:tc>
                <a:tc>
                  <a:txBody>
                    <a:bodyPr/>
                    <a:lstStyle/>
                    <a:p>
                      <a:pPr algn="ctr"/>
                      <a:endParaRPr lang="et-EE" sz="1500" dirty="0"/>
                    </a:p>
                  </a:txBody>
                  <a:tcPr marL="67497" marR="67497" marT="33748" marB="33748"/>
                </a:tc>
                <a:extLst>
                  <a:ext uri="{0D108BD9-81ED-4DB2-BD59-A6C34878D82A}">
                    <a16:rowId xmlns:a16="http://schemas.microsoft.com/office/drawing/2014/main" val="4138583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2075765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Roboto Condensed"/>
        <a:ea typeface="Microsoft YaHei"/>
        <a:cs typeface=""/>
      </a:majorFont>
      <a:minorFont>
        <a:latin typeface="Roboto Condensed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11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Roboto Condensed" panose="02000000000000000000" pitchFamily="2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857</Words>
  <Application>Microsoft Office PowerPoint</Application>
  <PresentationFormat>Kohandatud</PresentationFormat>
  <Paragraphs>115</Paragraphs>
  <Slides>8</Slides>
  <Notes>6</Notes>
  <HiddenSlides>0</HiddenSlides>
  <MMClips>0</MMClips>
  <ScaleCrop>false</ScaleCrop>
  <HeadingPairs>
    <vt:vector size="6" baseType="variant">
      <vt:variant>
        <vt:lpstr>Kasutatud fondid</vt:lpstr>
      </vt:variant>
      <vt:variant>
        <vt:i4>6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8</vt:i4>
      </vt:variant>
    </vt:vector>
  </HeadingPairs>
  <TitlesOfParts>
    <vt:vector size="15" baseType="lpstr">
      <vt:lpstr>Aino</vt:lpstr>
      <vt:lpstr>Arial</vt:lpstr>
      <vt:lpstr>Calibri</vt:lpstr>
      <vt:lpstr>Roboto Condensed</vt:lpstr>
      <vt:lpstr>Times New Roman</vt:lpstr>
      <vt:lpstr>Wingdings</vt:lpstr>
      <vt:lpstr>Office Theme</vt:lpstr>
      <vt:lpstr>Euroopa taasterahastu (RRF) digiinvesteeringute meede</vt:lpstr>
      <vt:lpstr>Eesti töötlev tööstus</vt:lpstr>
      <vt:lpstr>FOOKUSES</vt:lpstr>
      <vt:lpstr>FOOKUSES</vt:lpstr>
      <vt:lpstr>EUROOPA TAASTERAHASTU (RRF)</vt:lpstr>
      <vt:lpstr>DIGIINVESTEERINGUTE MEEDE</vt:lpstr>
      <vt:lpstr>RAHASTATAVAD TEGEVUSED  (võib omavahel julgelt kombineerida)</vt:lpstr>
      <vt:lpstr>TOETUSMÄÄRAD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2014-05-22T10:54:41Z</dcterms:created>
  <dcterms:modified xsi:type="dcterms:W3CDTF">2022-05-04T09:40:35Z</dcterms:modified>
</cp:coreProperties>
</file>